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83" r:id="rId5"/>
    <p:sldId id="284" r:id="rId6"/>
    <p:sldId id="283" r:id="rId7"/>
    <p:sldId id="319" r:id="rId8"/>
    <p:sldId id="303" r:id="rId9"/>
    <p:sldId id="317" r:id="rId10"/>
    <p:sldId id="338" r:id="rId11"/>
    <p:sldId id="286" r:id="rId12"/>
    <p:sldId id="288" r:id="rId13"/>
    <p:sldId id="352" r:id="rId14"/>
    <p:sldId id="371" r:id="rId15"/>
    <p:sldId id="346" r:id="rId16"/>
    <p:sldId id="340" r:id="rId17"/>
    <p:sldId id="364" r:id="rId18"/>
    <p:sldId id="365" r:id="rId19"/>
    <p:sldId id="304" r:id="rId20"/>
    <p:sldId id="307" r:id="rId21"/>
    <p:sldId id="309" r:id="rId22"/>
    <p:sldId id="310" r:id="rId23"/>
    <p:sldId id="311" r:id="rId24"/>
    <p:sldId id="384" r:id="rId25"/>
    <p:sldId id="308" r:id="rId26"/>
    <p:sldId id="314" r:id="rId27"/>
    <p:sldId id="379" r:id="rId28"/>
    <p:sldId id="380" r:id="rId29"/>
    <p:sldId id="315" r:id="rId30"/>
    <p:sldId id="373" r:id="rId31"/>
    <p:sldId id="375" r:id="rId32"/>
    <p:sldId id="381" r:id="rId33"/>
    <p:sldId id="382" r:id="rId34"/>
    <p:sldId id="290" r:id="rId35"/>
    <p:sldId id="291" r:id="rId36"/>
    <p:sldId id="292" r:id="rId37"/>
    <p:sldId id="293" r:id="rId38"/>
    <p:sldId id="361" r:id="rId39"/>
    <p:sldId id="294" r:id="rId40"/>
    <p:sldId id="297" r:id="rId41"/>
    <p:sldId id="299" r:id="rId42"/>
    <p:sldId id="298" r:id="rId43"/>
    <p:sldId id="335" r:id="rId44"/>
    <p:sldId id="321" r:id="rId45"/>
    <p:sldId id="322" r:id="rId46"/>
    <p:sldId id="323" r:id="rId47"/>
    <p:sldId id="325" r:id="rId48"/>
    <p:sldId id="326" r:id="rId49"/>
    <p:sldId id="355" r:id="rId50"/>
    <p:sldId id="357" r:id="rId51"/>
    <p:sldId id="358" r:id="rId52"/>
    <p:sldId id="369" r:id="rId53"/>
    <p:sldId id="444" r:id="rId54"/>
  </p:sldIdLst>
  <p:sldSz cx="12192000" cy="6858000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8C8"/>
    <a:srgbClr val="B8F3A3"/>
    <a:srgbClr val="A9F494"/>
    <a:srgbClr val="DCAED2"/>
    <a:srgbClr val="6CC496"/>
    <a:srgbClr val="9CBBEE"/>
    <a:srgbClr val="C16FAF"/>
    <a:srgbClr val="018E5A"/>
    <a:srgbClr val="69A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7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856031331254"/>
          <c:y val="6.0076826539319896E-3"/>
          <c:w val="0.54670228737776305"/>
          <c:h val="0.94980308849971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Лист1!$A$12:$A$27</c:f>
              <c:strCache>
                <c:ptCount val="16"/>
                <c:pt idx="0">
                  <c:v>Не устраивают бытовые условия</c:v>
                </c:pt>
                <c:pt idx="1">
                  <c:v>Оплата за проживание в общежитии </c:v>
                </c:pt>
                <c:pt idx="2">
                  <c:v>Отсутствие спецодежды </c:v>
                </c:pt>
                <c:pt idx="3">
                  <c:v>Недостаточно времени на адаптацию к условиям производства</c:v>
                </c:pt>
                <c:pt idx="4">
                  <c:v>Лишены помощи в начале трудовой деятельности</c:v>
                </c:pt>
                <c:pt idx="5">
                  <c:v>Отсутствие постоянного рабочего места</c:v>
                </c:pt>
                <c:pt idx="6">
                  <c:v>Отсутствия жилья</c:v>
                </c:pt>
                <c:pt idx="7">
                  <c:v>Отсутствии какого-либо содействия со стороны непосредственного руководителя</c:v>
                </c:pt>
                <c:pt idx="8">
                  <c:v>Недостаточно современное оборудование и технологии</c:v>
                </c:pt>
                <c:pt idx="9">
                  <c:v>Не удовлетворены взаимоотношениями в коллективе </c:v>
                </c:pt>
                <c:pt idx="10">
                  <c:v>Не удовлетворены графиком рабочего времени </c:v>
                </c:pt>
                <c:pt idx="11">
                  <c:v>Наличие вредных/опасных производственных факторов </c:v>
                </c:pt>
                <c:pt idx="12">
                  <c:v>Ошиблись с выбором профессии</c:v>
                </c:pt>
                <c:pt idx="13">
                  <c:v>Выполнение объема работ, не входящих в круг их непосредственных обязанностей</c:v>
                </c:pt>
                <c:pt idx="14">
                  <c:v>Желание продолжить обучение в университете</c:v>
                </c:pt>
                <c:pt idx="15">
                  <c:v>Не удовлетворены размером оплаты труда</c:v>
                </c:pt>
              </c:strCache>
            </c:strRef>
          </c:cat>
          <c:val>
            <c:numRef>
              <c:f>Лист1!$B$12:$B$27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23</c:v>
                </c:pt>
                <c:pt idx="1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A-4377-B806-DBBD35831A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21431936"/>
        <c:axId val="54735616"/>
      </c:barChart>
      <c:catAx>
        <c:axId val="12143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735616"/>
        <c:crosses val="autoZero"/>
        <c:auto val="1"/>
        <c:lblAlgn val="ctr"/>
        <c:lblOffset val="100"/>
        <c:noMultiLvlLbl val="0"/>
      </c:catAx>
      <c:valAx>
        <c:axId val="54735616"/>
        <c:scaling>
          <c:orientation val="minMax"/>
        </c:scaling>
        <c:delete val="0"/>
        <c:axPos val="b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6738356349430199"/>
              <c:y val="0.955579853036504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21431936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6dd9d40b-c1ee-4ba9-8ebd-248edcc3e84a}"/>
      </c:ext>
    </c:extLst>
  </c:chart>
  <c:txPr>
    <a:bodyPr/>
    <a:lstStyle/>
    <a:p>
      <a:pPr>
        <a:defRPr lang="ru-RU"/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90725807893403"/>
          <c:y val="2.46297325588123E-2"/>
          <c:w val="0.49416563934827401"/>
          <c:h val="0.84119695600776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Лист1!$A$31:$A$40</c:f>
              <c:strCache>
                <c:ptCount val="10"/>
                <c:pt idx="0">
                  <c:v>Возможность работы на современной технике, знакомства с новыми технологиями </c:v>
                </c:pt>
                <c:pt idx="1">
                  <c:v>Наличие закрепленных специалистов/наставников </c:v>
                </c:pt>
                <c:pt idx="2">
                  <c:v>Престиж предприятия/организации </c:v>
                </c:pt>
                <c:pt idx="3">
                  <c:v>Близость к дому и шаговая доступность социальных объектов </c:v>
                </c:pt>
                <c:pt idx="4">
                  <c:v>Возможность получения жилья (в т.ч. арендного) </c:v>
                </c:pt>
                <c:pt idx="5">
                  <c:v>Стабильность организации </c:v>
                </c:pt>
                <c:pt idx="6">
                  <c:v>Возможность постоянного профессиональный развития/обучения в условиях предприятия </c:v>
                </c:pt>
                <c:pt idx="7">
                  <c:v>Возможность карьерного роста </c:v>
                </c:pt>
                <c:pt idx="8">
                  <c:v>Установление хороших взаимоотношений с коллегами </c:v>
                </c:pt>
                <c:pt idx="9">
                  <c:v>Достаточный уровень заработной платы</c:v>
                </c:pt>
              </c:strCache>
            </c:strRef>
          </c:cat>
          <c:val>
            <c:numRef>
              <c:f>Лист1!$B$31:$B$40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36</c:v>
                </c:pt>
                <c:pt idx="8">
                  <c:v>40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0-4F4E-889F-45971788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31"/>
        <c:axId val="54760960"/>
        <c:axId val="54762496"/>
      </c:barChart>
      <c:catAx>
        <c:axId val="5476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762496"/>
        <c:crossesAt val="0"/>
        <c:auto val="1"/>
        <c:lblAlgn val="ctr"/>
        <c:lblOffset val="100"/>
        <c:noMultiLvlLbl val="0"/>
      </c:catAx>
      <c:valAx>
        <c:axId val="54762496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5535406097526598"/>
              <c:y val="0.948455360990324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54760960"/>
        <c:crosses val="autoZero"/>
        <c:crossBetween val="between"/>
      </c:valAx>
      <c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64c9930-0993-49e4-88f0-79351b23ce4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>
          <a:latin typeface="+mn-lt"/>
        </a:defRPr>
      </a:pPr>
      <a:endParaRPr lang="ru-B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77777777777801E-2"/>
          <c:y val="3.7037037037037E-2"/>
          <c:w val="0.93888888888888899"/>
          <c:h val="0.735771361913094"/>
        </c:manualLayout>
      </c:layout>
      <c:lineChart>
        <c:grouping val="standard"/>
        <c:varyColors val="0"/>
        <c:ser>
          <c:idx val="0"/>
          <c:order val="0"/>
          <c:tx>
            <c:strRef>
              <c:f>иаграммы!$B$10</c:f>
              <c:strCache>
                <c:ptCount val="1"/>
                <c:pt idx="0">
                  <c:v>базовое образование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5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"/>
              <c:layout>
                <c:manualLayout>
                  <c:x val="-4.5729221347331601E-2"/>
                  <c:y val="-7.6354257801108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44-4183-8401-B1167BD87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иаграммы!$C$9:$Q$9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иаграммы!$C$10:$Q$10</c:f>
              <c:numCache>
                <c:formatCode>General</c:formatCode>
                <c:ptCount val="15"/>
                <c:pt idx="0">
                  <c:v>100.4</c:v>
                </c:pt>
                <c:pt idx="1">
                  <c:v>95.1</c:v>
                </c:pt>
                <c:pt idx="2">
                  <c:v>89.2</c:v>
                </c:pt>
                <c:pt idx="3">
                  <c:v>87.3</c:v>
                </c:pt>
                <c:pt idx="4">
                  <c:v>89.7</c:v>
                </c:pt>
                <c:pt idx="5">
                  <c:v>89.7</c:v>
                </c:pt>
                <c:pt idx="6">
                  <c:v>90.6</c:v>
                </c:pt>
                <c:pt idx="7">
                  <c:v>87.1</c:v>
                </c:pt>
                <c:pt idx="8">
                  <c:v>84.9</c:v>
                </c:pt>
                <c:pt idx="9">
                  <c:v>85.5</c:v>
                </c:pt>
                <c:pt idx="10">
                  <c:v>86.6</c:v>
                </c:pt>
                <c:pt idx="11">
                  <c:v>90.3</c:v>
                </c:pt>
                <c:pt idx="12">
                  <c:v>96.6</c:v>
                </c:pt>
                <c:pt idx="13">
                  <c:v>100.4</c:v>
                </c:pt>
                <c:pt idx="14" formatCode="0.0">
                  <c:v>101.9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44-4183-8401-B1167BD870EA}"/>
            </c:ext>
          </c:extLst>
        </c:ser>
        <c:ser>
          <c:idx val="1"/>
          <c:order val="1"/>
          <c:tx>
            <c:strRef>
              <c:f>иаграммы!$B$11</c:f>
              <c:strCache>
                <c:ptCount val="1"/>
                <c:pt idx="0">
                  <c:v>общее среднее образование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иаграммы!$C$9:$Q$9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иаграммы!$C$11:$Q$11</c:f>
              <c:numCache>
                <c:formatCode>General</c:formatCode>
                <c:ptCount val="15"/>
                <c:pt idx="0">
                  <c:v>92.6</c:v>
                </c:pt>
                <c:pt idx="1">
                  <c:v>79.900000000000006</c:v>
                </c:pt>
                <c:pt idx="2">
                  <c:v>68.900000000000006</c:v>
                </c:pt>
                <c:pt idx="3">
                  <c:v>62.7</c:v>
                </c:pt>
                <c:pt idx="4">
                  <c:v>57.8</c:v>
                </c:pt>
                <c:pt idx="5">
                  <c:v>56.6</c:v>
                </c:pt>
                <c:pt idx="6">
                  <c:v>58.3</c:v>
                </c:pt>
                <c:pt idx="7">
                  <c:v>58.8</c:v>
                </c:pt>
                <c:pt idx="8">
                  <c:v>59.5</c:v>
                </c:pt>
                <c:pt idx="9">
                  <c:v>56.3</c:v>
                </c:pt>
                <c:pt idx="10">
                  <c:v>53.4</c:v>
                </c:pt>
                <c:pt idx="11">
                  <c:v>53.1</c:v>
                </c:pt>
                <c:pt idx="12">
                  <c:v>53.6</c:v>
                </c:pt>
                <c:pt idx="13">
                  <c:v>53.8</c:v>
                </c:pt>
                <c:pt idx="14" formatCode="0.0">
                  <c:v>58.7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44-4183-8401-B1167BD87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54496"/>
        <c:axId val="28164480"/>
      </c:lineChart>
      <c:catAx>
        <c:axId val="281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8164480"/>
        <c:crosses val="autoZero"/>
        <c:auto val="1"/>
        <c:lblAlgn val="ctr"/>
        <c:lblOffset val="100"/>
        <c:noMultiLvlLbl val="0"/>
      </c:catAx>
      <c:valAx>
        <c:axId val="2816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5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1980314088999"/>
          <c:y val="0.88676372092456002"/>
          <c:w val="0.59990147624123802"/>
          <c:h val="0.108953529681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e8e2dbf-d01d-41d5-8d56-b2946a597c5d}"/>
      </c:ext>
    </c:extLst>
  </c:chart>
  <c:spPr>
    <a:noFill/>
    <a:ln>
      <a:solidFill>
        <a:srgbClr val="4472C4">
          <a:lumMod val="60000"/>
          <a:lumOff val="40000"/>
        </a:srgbClr>
      </a:solidFill>
    </a:ln>
    <a:effectLst/>
  </c:spPr>
  <c:txPr>
    <a:bodyPr/>
    <a:lstStyle/>
    <a:p>
      <a:pPr>
        <a:defRPr lang="ru-RU"/>
      </a:pPr>
      <a:endParaRPr lang="ru-BY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иаграммы!$A$50</c:f>
              <c:strCache>
                <c:ptCount val="1"/>
                <c:pt idx="0">
                  <c:v>УПТО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иаграммы!$B$49:$P$49</c:f>
              <c:strCache>
                <c:ptCount val="1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  <c:pt idx="13">
                  <c:v>2023/2024</c:v>
                </c:pt>
                <c:pt idx="14">
                  <c:v>2024/2025</c:v>
                </c:pt>
              </c:strCache>
            </c:strRef>
          </c:cat>
          <c:val>
            <c:numRef>
              <c:f>иаграммы!$B$50:$P$50</c:f>
              <c:numCache>
                <c:formatCode>General</c:formatCode>
                <c:ptCount val="15"/>
                <c:pt idx="0">
                  <c:v>106</c:v>
                </c:pt>
                <c:pt idx="1">
                  <c:v>98.6</c:v>
                </c:pt>
                <c:pt idx="2">
                  <c:v>79.900000000000006</c:v>
                </c:pt>
                <c:pt idx="3">
                  <c:v>74.599999999999994</c:v>
                </c:pt>
                <c:pt idx="4">
                  <c:v>72.8</c:v>
                </c:pt>
                <c:pt idx="5">
                  <c:v>72.2</c:v>
                </c:pt>
                <c:pt idx="6">
                  <c:v>70.3</c:v>
                </c:pt>
                <c:pt idx="7">
                  <c:v>66.900000000000006</c:v>
                </c:pt>
                <c:pt idx="8">
                  <c:v>65.7</c:v>
                </c:pt>
                <c:pt idx="9">
                  <c:v>63.4</c:v>
                </c:pt>
                <c:pt idx="10">
                  <c:v>60.8</c:v>
                </c:pt>
                <c:pt idx="11">
                  <c:v>59.9</c:v>
                </c:pt>
                <c:pt idx="12">
                  <c:v>60.5</c:v>
                </c:pt>
                <c:pt idx="13">
                  <c:v>63.1</c:v>
                </c:pt>
                <c:pt idx="14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9E-48DB-8E14-7C559EB6B4F5}"/>
            </c:ext>
          </c:extLst>
        </c:ser>
        <c:ser>
          <c:idx val="1"/>
          <c:order val="1"/>
          <c:tx>
            <c:strRef>
              <c:f>иаграммы!$A$51</c:f>
              <c:strCache>
                <c:ptCount val="1"/>
                <c:pt idx="0">
                  <c:v>УССО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иаграммы!$B$49:$P$49</c:f>
              <c:strCache>
                <c:ptCount val="1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  <c:pt idx="13">
                  <c:v>2023/2024</c:v>
                </c:pt>
                <c:pt idx="14">
                  <c:v>2024/2025</c:v>
                </c:pt>
              </c:strCache>
            </c:strRef>
          </c:cat>
          <c:val>
            <c:numRef>
              <c:f>иаграммы!$B$51:$P$51</c:f>
              <c:numCache>
                <c:formatCode>General</c:formatCode>
                <c:ptCount val="15"/>
                <c:pt idx="0">
                  <c:v>167.6</c:v>
                </c:pt>
                <c:pt idx="1">
                  <c:v>162.9</c:v>
                </c:pt>
                <c:pt idx="2">
                  <c:v>152.19999999999999</c:v>
                </c:pt>
                <c:pt idx="3">
                  <c:v>138.4</c:v>
                </c:pt>
                <c:pt idx="4">
                  <c:v>129</c:v>
                </c:pt>
                <c:pt idx="5">
                  <c:v>121.3</c:v>
                </c:pt>
                <c:pt idx="6">
                  <c:v>117.8</c:v>
                </c:pt>
                <c:pt idx="7">
                  <c:v>114.1</c:v>
                </c:pt>
                <c:pt idx="8">
                  <c:v>113.3</c:v>
                </c:pt>
                <c:pt idx="9">
                  <c:v>112.5</c:v>
                </c:pt>
                <c:pt idx="10">
                  <c:v>110.4</c:v>
                </c:pt>
                <c:pt idx="11">
                  <c:v>107.5</c:v>
                </c:pt>
                <c:pt idx="12">
                  <c:v>108.9</c:v>
                </c:pt>
                <c:pt idx="13">
                  <c:v>112.6</c:v>
                </c:pt>
                <c:pt idx="14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9E-48DB-8E14-7C559EB6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55872"/>
        <c:axId val="57057664"/>
      </c:lineChart>
      <c:catAx>
        <c:axId val="570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57057664"/>
        <c:crosses val="autoZero"/>
        <c:auto val="1"/>
        <c:lblAlgn val="ctr"/>
        <c:lblOffset val="100"/>
        <c:noMultiLvlLbl val="0"/>
      </c:catAx>
      <c:valAx>
        <c:axId val="57057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0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07540738738002"/>
          <c:y val="0.90534391510955903"/>
          <c:w val="0.259971655190602"/>
          <c:h val="6.8693413215681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6b47364-5d45-4766-b936-bad7addd07b3}"/>
      </c:ext>
    </c:extLst>
  </c:chart>
  <c:spPr>
    <a:noFill/>
    <a:ln>
      <a:solidFill>
        <a:srgbClr val="4472C4">
          <a:lumMod val="60000"/>
          <a:lumOff val="40000"/>
        </a:srgbClr>
      </a:solidFill>
    </a:ln>
    <a:effectLst/>
  </c:spPr>
  <c:txPr>
    <a:bodyPr/>
    <a:lstStyle/>
    <a:p>
      <a:pPr>
        <a:defRPr lang="ru-RU"/>
      </a:pPr>
      <a:endParaRPr lang="ru-BY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>
                <a:solidFill>
                  <a:schemeClr val="accent1">
                    <a:lumMod val="75000"/>
                  </a:schemeClr>
                </a:solidFill>
              </a:rPr>
              <a:t>Численность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учащихся 9-х классов учреждений общего среднего образования </a:t>
            </a:r>
          </a:p>
          <a:p>
            <a:pPr>
              <a:defRPr sz="2000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2022-2034 годах, тыс. человек</a:t>
            </a:r>
          </a:p>
        </c:rich>
      </c:tx>
      <c:layout>
        <c:manualLayout>
          <c:xMode val="edge"/>
          <c:yMode val="edge"/>
          <c:x val="0.130769230769231"/>
          <c:y val="3.1262301362656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plotArea>
      <c:layout>
        <c:manualLayout>
          <c:layoutTarget val="inner"/>
          <c:xMode val="edge"/>
          <c:yMode val="edge"/>
          <c:x val="9.0487078244521596E-2"/>
          <c:y val="0.16583353725691599"/>
          <c:w val="0.85335535185761402"/>
          <c:h val="0.635534751275843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Лист1!$C$1:$C$2</c:f>
              <c:strCache>
                <c:ptCount val="1"/>
                <c:pt idx="0">
                  <c:v>Количество учащихся 9-х классов учреждений общего среднего образования в 2022-2034 годах тыс.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175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6478597089503099E-2"/>
                  <c:y val="-4.70038971262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A-4B13-84F6-343E46482CD1}"/>
                </c:ext>
              </c:extLst>
            </c:dLbl>
            <c:dLbl>
              <c:idx val="2"/>
              <c:layout>
                <c:manualLayout>
                  <c:x val="-1.7394114034759298E-2"/>
                  <c:y val="-4.50443792231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A-4B13-84F6-343E46482CD1}"/>
                </c:ext>
              </c:extLst>
            </c:dLbl>
            <c:dLbl>
              <c:idx val="3"/>
              <c:layout>
                <c:manualLayout>
                  <c:x val="-3.1654560439901898E-2"/>
                  <c:y val="-4.1290436657735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BA-4B13-84F6-343E46482CD1}"/>
                </c:ext>
              </c:extLst>
            </c:dLbl>
            <c:dLbl>
              <c:idx val="4"/>
              <c:layout>
                <c:manualLayout>
                  <c:x val="-4.7003877519557799E-2"/>
                  <c:y val="-3.6249692571699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BA-4B13-84F6-343E46482CD1}"/>
                </c:ext>
              </c:extLst>
            </c:dLbl>
            <c:dLbl>
              <c:idx val="5"/>
              <c:layout>
                <c:manualLayout>
                  <c:x val="-3.6771024731447E-2"/>
                  <c:y val="-4.6794984745075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BA-4B13-84F6-343E46482CD1}"/>
                </c:ext>
              </c:extLst>
            </c:dLbl>
            <c:dLbl>
              <c:idx val="9"/>
              <c:layout>
                <c:manualLayout>
                  <c:x val="-2.0719750456724799E-3"/>
                  <c:y val="-1.78662331639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BA-4B13-84F6-343E46482CD1}"/>
                </c:ext>
              </c:extLst>
            </c:dLbl>
            <c:dLbl>
              <c:idx val="10"/>
              <c:layout>
                <c:manualLayout>
                  <c:x val="-1.6525182872850999E-2"/>
                  <c:y val="-5.4716918555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BA-4B13-84F6-343E46482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Лист1!$B$3:$B$13</c:f>
              <c:strCache>
                <c:ptCount val="11"/>
                <c:pt idx="0">
                  <c:v>2022/2023</c:v>
                </c:pt>
                <c:pt idx="1">
                  <c:v>2023/2024</c:v>
                </c:pt>
                <c:pt idx="2">
                  <c:v>2025/2026</c:v>
                </c:pt>
                <c:pt idx="3">
                  <c:v>2026/2027</c:v>
                </c:pt>
                <c:pt idx="4">
                  <c:v>2027/2028</c:v>
                </c:pt>
                <c:pt idx="5">
                  <c:v>2028/2029</c:v>
                </c:pt>
                <c:pt idx="6">
                  <c:v>2029/2030</c:v>
                </c:pt>
                <c:pt idx="7">
                  <c:v>2030/2031</c:v>
                </c:pt>
                <c:pt idx="8">
                  <c:v>2031/2032</c:v>
                </c:pt>
                <c:pt idx="9">
                  <c:v>2032/2033</c:v>
                </c:pt>
                <c:pt idx="10">
                  <c:v>2033/2034</c:v>
                </c:pt>
              </c:strCache>
            </c:strRef>
          </c:cat>
          <c:val>
            <c:numRef>
              <c:f>Лист1!$C$3:$C$13</c:f>
              <c:numCache>
                <c:formatCode>General</c:formatCode>
                <c:ptCount val="11"/>
                <c:pt idx="0">
                  <c:v>99.7</c:v>
                </c:pt>
                <c:pt idx="1">
                  <c:v>106.8</c:v>
                </c:pt>
                <c:pt idx="2" formatCode="0.0">
                  <c:v>101.1</c:v>
                </c:pt>
                <c:pt idx="3" formatCode="0.0">
                  <c:v>100.4</c:v>
                </c:pt>
                <c:pt idx="4" formatCode="0.0">
                  <c:v>105.6</c:v>
                </c:pt>
                <c:pt idx="5" formatCode="0.0">
                  <c:v>109.7</c:v>
                </c:pt>
                <c:pt idx="6" formatCode="0.0">
                  <c:v>111</c:v>
                </c:pt>
                <c:pt idx="7" formatCode="0.0">
                  <c:v>111.5</c:v>
                </c:pt>
                <c:pt idx="8" formatCode="0.0">
                  <c:v>112.1</c:v>
                </c:pt>
                <c:pt idx="9" formatCode="0.0">
                  <c:v>103</c:v>
                </c:pt>
                <c:pt idx="10" formatCode="0.0">
                  <c:v>94.7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BA-4B13-84F6-343E46482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3552"/>
        <c:axId val="28265472"/>
      </c:lineChart>
      <c:catAx>
        <c:axId val="2826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уч. г.</a:t>
                </a:r>
              </a:p>
            </c:rich>
          </c:tx>
          <c:layout>
            <c:manualLayout>
              <c:xMode val="edge"/>
              <c:yMode val="edge"/>
              <c:x val="0.9378931390839389"/>
              <c:y val="0.82116436713897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ru-RU"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8265472"/>
        <c:crosses val="autoZero"/>
        <c:auto val="1"/>
        <c:lblAlgn val="ctr"/>
        <c:lblOffset val="100"/>
        <c:noMultiLvlLbl val="0"/>
      </c:catAx>
      <c:valAx>
        <c:axId val="2826547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82635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06c5d62-c93a-4588-b13d-3e1fb42ef24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1100">
          <a:solidFill>
            <a:sysClr val="windowText" lastClr="000000"/>
          </a:solidFill>
        </a:defRPr>
      </a:pPr>
      <a:endParaRPr lang="ru-B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64EBC-B7D1-4967-949A-904F06828BB7}" type="doc">
      <dgm:prSet loTypeId="urn:microsoft.com/office/officeart/2005/8/layout/hList9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30F8978-4C98-498C-8001-6E26C2437850}">
      <dgm:prSet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600" b="1" dirty="0"/>
            <a:t>приобретение первичных профессиональных умений и навыков </a:t>
          </a:r>
        </a:p>
      </dgm:t>
    </dgm:pt>
    <dgm:pt modelId="{37E796F7-152C-4444-B947-EEB05E6FE1F6}" type="parTrans" cxnId="{E7E5FEC6-D113-4DBB-BBFF-D8A2218505BF}">
      <dgm:prSet/>
      <dgm:spPr/>
      <dgm:t>
        <a:bodyPr/>
        <a:lstStyle/>
        <a:p>
          <a:endParaRPr lang="ru-RU"/>
        </a:p>
      </dgm:t>
    </dgm:pt>
    <dgm:pt modelId="{B241D500-7076-4646-A232-5B9B5EB75076}" type="sibTrans" cxnId="{E7E5FEC6-D113-4DBB-BBFF-D8A2218505BF}">
      <dgm:prSet/>
      <dgm:spPr/>
      <dgm:t>
        <a:bodyPr/>
        <a:lstStyle/>
        <a:p>
          <a:endParaRPr lang="ru-RU"/>
        </a:p>
      </dgm:t>
    </dgm:pt>
    <dgm:pt modelId="{3CF077ED-A427-49DB-869B-CFE12BE0BEA8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Производственная</a:t>
          </a:r>
          <a:endParaRPr lang="ru-RU" sz="2400" b="1" dirty="0"/>
        </a:p>
      </dgm:t>
    </dgm:pt>
    <dgm:pt modelId="{0E125D32-1B4F-4DD1-A27B-287D7CF40459}" type="parTrans" cxnId="{D4A61F37-E589-4943-BEA9-C368983F7113}">
      <dgm:prSet/>
      <dgm:spPr/>
      <dgm:t>
        <a:bodyPr/>
        <a:lstStyle/>
        <a:p>
          <a:endParaRPr lang="ru-RU"/>
        </a:p>
      </dgm:t>
    </dgm:pt>
    <dgm:pt modelId="{F50EC966-0892-4749-841C-5C7607E97080}" type="sibTrans" cxnId="{D4A61F37-E589-4943-BEA9-C368983F7113}">
      <dgm:prSet/>
      <dgm:spPr/>
      <dgm:t>
        <a:bodyPr/>
        <a:lstStyle/>
        <a:p>
          <a:endParaRPr lang="ru-RU"/>
        </a:p>
      </dgm:t>
    </dgm:pt>
    <dgm:pt modelId="{A16E7EC5-F0ED-4560-ABA7-93F9C0D5EA3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effectLst/>
            </a:rPr>
            <a:t>присвоение квалификации рабочего</a:t>
          </a:r>
        </a:p>
      </dgm:t>
    </dgm:pt>
    <dgm:pt modelId="{238ED72B-05CD-4B0E-ADD4-821C9065930F}" type="parTrans" cxnId="{6226902E-BD19-4780-9644-007F288C3B97}">
      <dgm:prSet/>
      <dgm:spPr/>
      <dgm:t>
        <a:bodyPr/>
        <a:lstStyle/>
        <a:p>
          <a:endParaRPr lang="ru-RU"/>
        </a:p>
      </dgm:t>
    </dgm:pt>
    <dgm:pt modelId="{91179BD5-BB31-4058-BA59-213C903D9EDC}" type="sibTrans" cxnId="{6226902E-BD19-4780-9644-007F288C3B97}">
      <dgm:prSet/>
      <dgm:spPr/>
      <dgm:t>
        <a:bodyPr/>
        <a:lstStyle/>
        <a:p>
          <a:endParaRPr lang="ru-RU"/>
        </a:p>
      </dgm:t>
    </dgm:pt>
    <dgm:pt modelId="{5B767222-52F1-4628-89F7-0E96E82C0D3F}">
      <dgm:prSet custT="1"/>
      <dgm:spPr/>
      <dgm:t>
        <a:bodyPr/>
        <a:lstStyle/>
        <a:p>
          <a:r>
            <a:rPr lang="ru-RU" sz="1600" b="1" dirty="0"/>
            <a:t>закрепление профессиональных умений и навыков по избранной специальности</a:t>
          </a:r>
        </a:p>
      </dgm:t>
    </dgm:pt>
    <dgm:pt modelId="{52B4CB94-D1DA-418C-AE5F-884C4A9EC240}" type="parTrans" cxnId="{487987E2-AE94-4485-A5D6-07448B070A95}">
      <dgm:prSet/>
      <dgm:spPr/>
      <dgm:t>
        <a:bodyPr/>
        <a:lstStyle/>
        <a:p>
          <a:endParaRPr lang="ru-RU"/>
        </a:p>
      </dgm:t>
    </dgm:pt>
    <dgm:pt modelId="{55B530AC-D7A0-4C22-B8DA-449A8987CCCE}" type="sibTrans" cxnId="{487987E2-AE94-4485-A5D6-07448B070A95}">
      <dgm:prSet/>
      <dgm:spPr/>
      <dgm:t>
        <a:bodyPr/>
        <a:lstStyle/>
        <a:p>
          <a:endParaRPr lang="ru-RU"/>
        </a:p>
      </dgm:t>
    </dgm:pt>
    <dgm:pt modelId="{8D88A894-D8CD-48CF-8A7D-6954277E32F7}">
      <dgm:prSet phldrT="[Текст]" custT="1"/>
      <dgm:spPr>
        <a:solidFill>
          <a:srgbClr val="78E8BB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/>
            <a:t>Технологическая</a:t>
          </a:r>
        </a:p>
      </dgm:t>
    </dgm:pt>
    <dgm:pt modelId="{17BC7BBE-06F7-44FD-8489-47E601726EFA}" type="parTrans" cxnId="{34C5EC3C-6B8A-414E-ADD6-FD493255C364}">
      <dgm:prSet/>
      <dgm:spPr/>
      <dgm:t>
        <a:bodyPr/>
        <a:lstStyle/>
        <a:p>
          <a:endParaRPr lang="ru-RU"/>
        </a:p>
      </dgm:t>
    </dgm:pt>
    <dgm:pt modelId="{1B3DD2E3-54A4-4B19-AA09-ACC9A99787FA}" type="sibTrans" cxnId="{34C5EC3C-6B8A-414E-ADD6-FD493255C364}">
      <dgm:prSet/>
      <dgm:spPr/>
      <dgm:t>
        <a:bodyPr/>
        <a:lstStyle/>
        <a:p>
          <a:endParaRPr lang="ru-RU"/>
        </a:p>
      </dgm:t>
    </dgm:pt>
    <dgm:pt modelId="{37315181-E579-4996-98AB-23E75041C2DA}">
      <dgm:prSet phldrT="[Текст]" custT="1"/>
      <dgm:spPr>
        <a:solidFill>
          <a:srgbClr val="E6CAFE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/>
            <a:t>Преддипломная</a:t>
          </a:r>
        </a:p>
      </dgm:t>
    </dgm:pt>
    <dgm:pt modelId="{86E06420-D23F-42F8-9FE5-A1B95ECFD6C0}" type="parTrans" cxnId="{4BC3C923-EBA0-4673-B186-388C5B4B45A4}">
      <dgm:prSet/>
      <dgm:spPr/>
      <dgm:t>
        <a:bodyPr/>
        <a:lstStyle/>
        <a:p>
          <a:endParaRPr lang="ru-RU"/>
        </a:p>
      </dgm:t>
    </dgm:pt>
    <dgm:pt modelId="{99810F45-96B8-4776-91E3-DF29851315E0}" type="sibTrans" cxnId="{4BC3C923-EBA0-4673-B186-388C5B4B45A4}">
      <dgm:prSet/>
      <dgm:spPr/>
      <dgm:t>
        <a:bodyPr/>
        <a:lstStyle/>
        <a:p>
          <a:endParaRPr lang="ru-RU"/>
        </a:p>
      </dgm:t>
    </dgm:pt>
    <dgm:pt modelId="{B7EED681-33DE-47DE-BE63-BD3D3143729C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Учебная</a:t>
          </a:r>
        </a:p>
      </dgm:t>
    </dgm:pt>
    <dgm:pt modelId="{780A9ADA-75C1-4AB0-9AE8-D9A6A7471833}" type="sibTrans" cxnId="{D99D8897-200F-4E35-9600-F6F1D4E527D7}">
      <dgm:prSet/>
      <dgm:spPr/>
      <dgm:t>
        <a:bodyPr/>
        <a:lstStyle/>
        <a:p>
          <a:endParaRPr lang="ru-RU"/>
        </a:p>
      </dgm:t>
    </dgm:pt>
    <dgm:pt modelId="{EE0E38BC-FD79-43DA-9B18-59CB4D1BCE03}" type="parTrans" cxnId="{D99D8897-200F-4E35-9600-F6F1D4E527D7}">
      <dgm:prSet/>
      <dgm:spPr/>
      <dgm:t>
        <a:bodyPr/>
        <a:lstStyle/>
        <a:p>
          <a:endParaRPr lang="ru-RU"/>
        </a:p>
      </dgm:t>
    </dgm:pt>
    <dgm:pt modelId="{FFE5EBB3-E745-445E-A7FE-4A2BC152623E}" type="pres">
      <dgm:prSet presAssocID="{07A64EBC-B7D1-4967-949A-904F06828BB7}" presName="list" presStyleCnt="0">
        <dgm:presLayoutVars>
          <dgm:dir/>
          <dgm:animLvl val="lvl"/>
        </dgm:presLayoutVars>
      </dgm:prSet>
      <dgm:spPr/>
    </dgm:pt>
    <dgm:pt modelId="{C9F859AB-02DA-4FB2-8F19-8EF223B14D28}" type="pres">
      <dgm:prSet presAssocID="{B7EED681-33DE-47DE-BE63-BD3D3143729C}" presName="posSpace" presStyleCnt="0"/>
      <dgm:spPr/>
    </dgm:pt>
    <dgm:pt modelId="{3E3C69DE-23D0-45D9-B472-B8B2B3E29B6D}" type="pres">
      <dgm:prSet presAssocID="{B7EED681-33DE-47DE-BE63-BD3D3143729C}" presName="vertFlow" presStyleCnt="0"/>
      <dgm:spPr/>
    </dgm:pt>
    <dgm:pt modelId="{FA20A31B-1255-43D6-8648-6345CE452D3F}" type="pres">
      <dgm:prSet presAssocID="{B7EED681-33DE-47DE-BE63-BD3D3143729C}" presName="topSpace" presStyleCnt="0"/>
      <dgm:spPr/>
    </dgm:pt>
    <dgm:pt modelId="{E916F6A1-4211-4978-AA64-195C8BFE945B}" type="pres">
      <dgm:prSet presAssocID="{B7EED681-33DE-47DE-BE63-BD3D3143729C}" presName="firstComp" presStyleCnt="0"/>
      <dgm:spPr/>
    </dgm:pt>
    <dgm:pt modelId="{9BCAFBC2-AE51-4D06-9980-4FFF0A84F485}" type="pres">
      <dgm:prSet presAssocID="{B7EED681-33DE-47DE-BE63-BD3D3143729C}" presName="firstChild" presStyleLbl="bgAccFollowNode1" presStyleIdx="0" presStyleCnt="5" custScaleX="98998" custScaleY="47699" custLinFactNeighborX="-57113" custLinFactNeighborY="-265"/>
      <dgm:spPr/>
    </dgm:pt>
    <dgm:pt modelId="{BD9083CE-0B62-404C-9C85-5E9AFED766F0}" type="pres">
      <dgm:prSet presAssocID="{B7EED681-33DE-47DE-BE63-BD3D3143729C}" presName="firstChildTx" presStyleLbl="bgAccFollowNode1" presStyleIdx="0" presStyleCnt="5">
        <dgm:presLayoutVars>
          <dgm:bulletEnabled val="1"/>
        </dgm:presLayoutVars>
      </dgm:prSet>
      <dgm:spPr/>
    </dgm:pt>
    <dgm:pt modelId="{B1E434A3-D0D7-440F-9B31-A3D40A4A0E12}" type="pres">
      <dgm:prSet presAssocID="{A16E7EC5-F0ED-4560-ABA7-93F9C0D5EA3E}" presName="comp" presStyleCnt="0"/>
      <dgm:spPr/>
    </dgm:pt>
    <dgm:pt modelId="{3168C5BE-893E-4249-B0F7-C0F55C515719}" type="pres">
      <dgm:prSet presAssocID="{A16E7EC5-F0ED-4560-ABA7-93F9C0D5EA3E}" presName="child" presStyleLbl="bgAccFollowNode1" presStyleIdx="1" presStyleCnt="5" custScaleY="34139" custLinFactNeighborX="-42147" custLinFactNeighborY="7438"/>
      <dgm:spPr/>
    </dgm:pt>
    <dgm:pt modelId="{2B1B2DDB-7D22-49E7-8126-63B3EA21B3DA}" type="pres">
      <dgm:prSet presAssocID="{A16E7EC5-F0ED-4560-ABA7-93F9C0D5EA3E}" presName="childTx" presStyleLbl="bgAccFollowNode1" presStyleIdx="1" presStyleCnt="5">
        <dgm:presLayoutVars>
          <dgm:bulletEnabled val="1"/>
        </dgm:presLayoutVars>
      </dgm:prSet>
      <dgm:spPr/>
    </dgm:pt>
    <dgm:pt modelId="{8CCEA6C8-5ED7-490B-A67F-E4AA3C277DC0}" type="pres">
      <dgm:prSet presAssocID="{5B767222-52F1-4628-89F7-0E96E82C0D3F}" presName="comp" presStyleCnt="0"/>
      <dgm:spPr/>
    </dgm:pt>
    <dgm:pt modelId="{F311E486-C2D0-461B-9102-8969813C0433}" type="pres">
      <dgm:prSet presAssocID="{5B767222-52F1-4628-89F7-0E96E82C0D3F}" presName="child" presStyleLbl="bgAccFollowNode1" presStyleIdx="2" presStyleCnt="5" custScaleY="50649" custLinFactNeighborX="-27173" custLinFactNeighborY="14058"/>
      <dgm:spPr/>
    </dgm:pt>
    <dgm:pt modelId="{4D2F1BB3-1084-456B-A21E-23776322FA08}" type="pres">
      <dgm:prSet presAssocID="{5B767222-52F1-4628-89F7-0E96E82C0D3F}" presName="childTx" presStyleLbl="bgAccFollowNode1" presStyleIdx="2" presStyleCnt="5">
        <dgm:presLayoutVars>
          <dgm:bulletEnabled val="1"/>
        </dgm:presLayoutVars>
      </dgm:prSet>
      <dgm:spPr/>
    </dgm:pt>
    <dgm:pt modelId="{410785C2-A7C7-4F5C-B75F-F95D7A03607C}" type="pres">
      <dgm:prSet presAssocID="{B7EED681-33DE-47DE-BE63-BD3D3143729C}" presName="negSpace" presStyleCnt="0"/>
      <dgm:spPr/>
    </dgm:pt>
    <dgm:pt modelId="{849E6B91-6813-4B94-8EB5-BC0A285C5982}" type="pres">
      <dgm:prSet presAssocID="{B7EED681-33DE-47DE-BE63-BD3D3143729C}" presName="circle" presStyleLbl="node1" presStyleIdx="0" presStyleCnt="2" custScaleX="146032" custScaleY="44528" custLinFactNeighborX="-4213" custLinFactNeighborY="-16415"/>
      <dgm:spPr/>
    </dgm:pt>
    <dgm:pt modelId="{30C39718-F4BD-4301-B3AE-B72AE9D36F54}" type="pres">
      <dgm:prSet presAssocID="{780A9ADA-75C1-4AB0-9AE8-D9A6A7471833}" presName="transSpace" presStyleCnt="0"/>
      <dgm:spPr/>
    </dgm:pt>
    <dgm:pt modelId="{72247F67-41C6-4CF9-A2D2-B8F05A0C984A}" type="pres">
      <dgm:prSet presAssocID="{3CF077ED-A427-49DB-869B-CFE12BE0BEA8}" presName="posSpace" presStyleCnt="0"/>
      <dgm:spPr/>
    </dgm:pt>
    <dgm:pt modelId="{F945F02D-5DA8-4AF1-93CA-369A20BA455C}" type="pres">
      <dgm:prSet presAssocID="{3CF077ED-A427-49DB-869B-CFE12BE0BEA8}" presName="vertFlow" presStyleCnt="0"/>
      <dgm:spPr/>
    </dgm:pt>
    <dgm:pt modelId="{0799EBA2-F4AF-4E6B-AC41-60EAD05CC578}" type="pres">
      <dgm:prSet presAssocID="{3CF077ED-A427-49DB-869B-CFE12BE0BEA8}" presName="topSpace" presStyleCnt="0"/>
      <dgm:spPr/>
    </dgm:pt>
    <dgm:pt modelId="{D21211F5-E495-4BC5-BC38-4E375808658B}" type="pres">
      <dgm:prSet presAssocID="{3CF077ED-A427-49DB-869B-CFE12BE0BEA8}" presName="firstComp" presStyleCnt="0"/>
      <dgm:spPr/>
    </dgm:pt>
    <dgm:pt modelId="{8DF32633-A2BC-494F-AA07-BD8FA1A1D8ED}" type="pres">
      <dgm:prSet presAssocID="{3CF077ED-A427-49DB-869B-CFE12BE0BEA8}" presName="firstChild" presStyleLbl="bgAccFollowNode1" presStyleIdx="3" presStyleCnt="5" custScaleX="76086" custScaleY="34066" custLinFactX="-9050" custLinFactNeighborX="-100000" custLinFactNeighborY="1461"/>
      <dgm:spPr/>
    </dgm:pt>
    <dgm:pt modelId="{9481BD0E-6ADD-4888-843A-1C071B490989}" type="pres">
      <dgm:prSet presAssocID="{3CF077ED-A427-49DB-869B-CFE12BE0BEA8}" presName="firstChildTx" presStyleLbl="bgAccFollowNode1" presStyleIdx="3" presStyleCnt="5">
        <dgm:presLayoutVars>
          <dgm:bulletEnabled val="1"/>
        </dgm:presLayoutVars>
      </dgm:prSet>
      <dgm:spPr/>
    </dgm:pt>
    <dgm:pt modelId="{1B15C10B-D004-4824-AF9E-ADAC488ED019}" type="pres">
      <dgm:prSet presAssocID="{37315181-E579-4996-98AB-23E75041C2DA}" presName="comp" presStyleCnt="0"/>
      <dgm:spPr/>
    </dgm:pt>
    <dgm:pt modelId="{C05D4EEE-5664-485E-AFCC-4AF1B6572B93}" type="pres">
      <dgm:prSet presAssocID="{37315181-E579-4996-98AB-23E75041C2DA}" presName="child" presStyleLbl="bgAccFollowNode1" presStyleIdx="4" presStyleCnt="5" custScaleX="94852" custScaleY="34985" custLinFactNeighborX="-532" custLinFactNeighborY="-32151"/>
      <dgm:spPr/>
    </dgm:pt>
    <dgm:pt modelId="{0073DC66-EF1C-4BD9-BAC3-0C4CB3A27855}" type="pres">
      <dgm:prSet presAssocID="{37315181-E579-4996-98AB-23E75041C2DA}" presName="childTx" presStyleLbl="bgAccFollowNode1" presStyleIdx="4" presStyleCnt="5">
        <dgm:presLayoutVars>
          <dgm:bulletEnabled val="1"/>
        </dgm:presLayoutVars>
      </dgm:prSet>
      <dgm:spPr/>
    </dgm:pt>
    <dgm:pt modelId="{13A72E0B-BE3D-4DAF-8A45-89BC23DE7161}" type="pres">
      <dgm:prSet presAssocID="{3CF077ED-A427-49DB-869B-CFE12BE0BEA8}" presName="negSpace" presStyleCnt="0"/>
      <dgm:spPr/>
    </dgm:pt>
    <dgm:pt modelId="{6607C8AB-ECC8-45B1-B95D-E6C7D93D827F}" type="pres">
      <dgm:prSet presAssocID="{3CF077ED-A427-49DB-869B-CFE12BE0BEA8}" presName="circle" presStyleLbl="node1" presStyleIdx="1" presStyleCnt="2" custScaleX="176052" custScaleY="47776" custLinFactNeighborX="2919" custLinFactNeighborY="-20010"/>
      <dgm:spPr/>
    </dgm:pt>
  </dgm:ptLst>
  <dgm:cxnLst>
    <dgm:cxn modelId="{4A585B08-F033-4B47-8895-D0B3CB194D99}" type="presOf" srcId="{07A64EBC-B7D1-4967-949A-904F06828BB7}" destId="{FFE5EBB3-E745-445E-A7FE-4A2BC152623E}" srcOrd="0" destOrd="0" presId="urn:microsoft.com/office/officeart/2005/8/layout/hList9#1"/>
    <dgm:cxn modelId="{8B1B0E14-1A77-43E0-90E6-409A5B76F601}" type="presOf" srcId="{5B767222-52F1-4628-89F7-0E96E82C0D3F}" destId="{F311E486-C2D0-461B-9102-8969813C0433}" srcOrd="0" destOrd="0" presId="urn:microsoft.com/office/officeart/2005/8/layout/hList9#1"/>
    <dgm:cxn modelId="{7630591A-B0D2-409C-BF50-586994C22443}" type="presOf" srcId="{3CF077ED-A427-49DB-869B-CFE12BE0BEA8}" destId="{6607C8AB-ECC8-45B1-B95D-E6C7D93D827F}" srcOrd="0" destOrd="0" presId="urn:microsoft.com/office/officeart/2005/8/layout/hList9#1"/>
    <dgm:cxn modelId="{CB33C21B-4612-4CA9-9036-7CCFB0381FC8}" type="presOf" srcId="{37315181-E579-4996-98AB-23E75041C2DA}" destId="{C05D4EEE-5664-485E-AFCC-4AF1B6572B93}" srcOrd="0" destOrd="0" presId="urn:microsoft.com/office/officeart/2005/8/layout/hList9#1"/>
    <dgm:cxn modelId="{4BC3C923-EBA0-4673-B186-388C5B4B45A4}" srcId="{3CF077ED-A427-49DB-869B-CFE12BE0BEA8}" destId="{37315181-E579-4996-98AB-23E75041C2DA}" srcOrd="1" destOrd="0" parTransId="{86E06420-D23F-42F8-9FE5-A1B95ECFD6C0}" sibTransId="{99810F45-96B8-4776-91E3-DF29851315E0}"/>
    <dgm:cxn modelId="{6226902E-BD19-4780-9644-007F288C3B97}" srcId="{B7EED681-33DE-47DE-BE63-BD3D3143729C}" destId="{A16E7EC5-F0ED-4560-ABA7-93F9C0D5EA3E}" srcOrd="1" destOrd="0" parTransId="{238ED72B-05CD-4B0E-ADD4-821C9065930F}" sibTransId="{91179BD5-BB31-4058-BA59-213C903D9EDC}"/>
    <dgm:cxn modelId="{4300DF34-A80E-454C-8384-A043A71F0163}" type="presOf" srcId="{8D88A894-D8CD-48CF-8A7D-6954277E32F7}" destId="{8DF32633-A2BC-494F-AA07-BD8FA1A1D8ED}" srcOrd="0" destOrd="0" presId="urn:microsoft.com/office/officeart/2005/8/layout/hList9#1"/>
    <dgm:cxn modelId="{D4A61F37-E589-4943-BEA9-C368983F7113}" srcId="{07A64EBC-B7D1-4967-949A-904F06828BB7}" destId="{3CF077ED-A427-49DB-869B-CFE12BE0BEA8}" srcOrd="1" destOrd="0" parTransId="{0E125D32-1B4F-4DD1-A27B-287D7CF40459}" sibTransId="{F50EC966-0892-4749-841C-5C7607E97080}"/>
    <dgm:cxn modelId="{34C5EC3C-6B8A-414E-ADD6-FD493255C364}" srcId="{3CF077ED-A427-49DB-869B-CFE12BE0BEA8}" destId="{8D88A894-D8CD-48CF-8A7D-6954277E32F7}" srcOrd="0" destOrd="0" parTransId="{17BC7BBE-06F7-44FD-8489-47E601726EFA}" sibTransId="{1B3DD2E3-54A4-4B19-AA09-ACC9A99787FA}"/>
    <dgm:cxn modelId="{3F99BD65-4F61-4D5C-B9CC-43FB52FD8648}" type="presOf" srcId="{8D88A894-D8CD-48CF-8A7D-6954277E32F7}" destId="{9481BD0E-6ADD-4888-843A-1C071B490989}" srcOrd="1" destOrd="0" presId="urn:microsoft.com/office/officeart/2005/8/layout/hList9#1"/>
    <dgm:cxn modelId="{7E0DC781-2F96-4F0C-AFCC-C57E51DC1777}" type="presOf" srcId="{E30F8978-4C98-498C-8001-6E26C2437850}" destId="{BD9083CE-0B62-404C-9C85-5E9AFED766F0}" srcOrd="1" destOrd="0" presId="urn:microsoft.com/office/officeart/2005/8/layout/hList9#1"/>
    <dgm:cxn modelId="{9130DD88-896D-42CC-8000-035D0B4ECAF0}" type="presOf" srcId="{5B767222-52F1-4628-89F7-0E96E82C0D3F}" destId="{4D2F1BB3-1084-456B-A21E-23776322FA08}" srcOrd="1" destOrd="0" presId="urn:microsoft.com/office/officeart/2005/8/layout/hList9#1"/>
    <dgm:cxn modelId="{D99D8897-200F-4E35-9600-F6F1D4E527D7}" srcId="{07A64EBC-B7D1-4967-949A-904F06828BB7}" destId="{B7EED681-33DE-47DE-BE63-BD3D3143729C}" srcOrd="0" destOrd="0" parTransId="{EE0E38BC-FD79-43DA-9B18-59CB4D1BCE03}" sibTransId="{780A9ADA-75C1-4AB0-9AE8-D9A6A7471833}"/>
    <dgm:cxn modelId="{55AAA9BF-D07E-4862-959D-A1A81FB1D386}" type="presOf" srcId="{37315181-E579-4996-98AB-23E75041C2DA}" destId="{0073DC66-EF1C-4BD9-BAC3-0C4CB3A27855}" srcOrd="1" destOrd="0" presId="urn:microsoft.com/office/officeart/2005/8/layout/hList9#1"/>
    <dgm:cxn modelId="{FC3916C3-EDDD-44EF-90EC-F80185090C8F}" type="presOf" srcId="{A16E7EC5-F0ED-4560-ABA7-93F9C0D5EA3E}" destId="{3168C5BE-893E-4249-B0F7-C0F55C515719}" srcOrd="0" destOrd="0" presId="urn:microsoft.com/office/officeart/2005/8/layout/hList9#1"/>
    <dgm:cxn modelId="{E7E5FEC6-D113-4DBB-BBFF-D8A2218505BF}" srcId="{B7EED681-33DE-47DE-BE63-BD3D3143729C}" destId="{E30F8978-4C98-498C-8001-6E26C2437850}" srcOrd="0" destOrd="0" parTransId="{37E796F7-152C-4444-B947-EEB05E6FE1F6}" sibTransId="{B241D500-7076-4646-A232-5B9B5EB75076}"/>
    <dgm:cxn modelId="{AB749ECB-21DB-4DC5-8C12-444D66DDA371}" type="presOf" srcId="{B7EED681-33DE-47DE-BE63-BD3D3143729C}" destId="{849E6B91-6813-4B94-8EB5-BC0A285C5982}" srcOrd="0" destOrd="0" presId="urn:microsoft.com/office/officeart/2005/8/layout/hList9#1"/>
    <dgm:cxn modelId="{487987E2-AE94-4485-A5D6-07448B070A95}" srcId="{B7EED681-33DE-47DE-BE63-BD3D3143729C}" destId="{5B767222-52F1-4628-89F7-0E96E82C0D3F}" srcOrd="2" destOrd="0" parTransId="{52B4CB94-D1DA-418C-AE5F-884C4A9EC240}" sibTransId="{55B530AC-D7A0-4C22-B8DA-449A8987CCCE}"/>
    <dgm:cxn modelId="{FE3E58E8-8B19-424A-88F3-11DD4676F3D2}" type="presOf" srcId="{A16E7EC5-F0ED-4560-ABA7-93F9C0D5EA3E}" destId="{2B1B2DDB-7D22-49E7-8126-63B3EA21B3DA}" srcOrd="1" destOrd="0" presId="urn:microsoft.com/office/officeart/2005/8/layout/hList9#1"/>
    <dgm:cxn modelId="{C97F0BFF-CD26-4151-9969-1BE79A81FC26}" type="presOf" srcId="{E30F8978-4C98-498C-8001-6E26C2437850}" destId="{9BCAFBC2-AE51-4D06-9980-4FFF0A84F485}" srcOrd="0" destOrd="0" presId="urn:microsoft.com/office/officeart/2005/8/layout/hList9#1"/>
    <dgm:cxn modelId="{DC912911-F7F0-4110-BC5C-FB01F3DAD065}" type="presParOf" srcId="{FFE5EBB3-E745-445E-A7FE-4A2BC152623E}" destId="{C9F859AB-02DA-4FB2-8F19-8EF223B14D28}" srcOrd="0" destOrd="0" presId="urn:microsoft.com/office/officeart/2005/8/layout/hList9#1"/>
    <dgm:cxn modelId="{9F9DC066-047F-4314-A6DA-9601067887EB}" type="presParOf" srcId="{FFE5EBB3-E745-445E-A7FE-4A2BC152623E}" destId="{3E3C69DE-23D0-45D9-B472-B8B2B3E29B6D}" srcOrd="1" destOrd="0" presId="urn:microsoft.com/office/officeart/2005/8/layout/hList9#1"/>
    <dgm:cxn modelId="{20F638CB-153D-49B2-BA16-EE94378BF60A}" type="presParOf" srcId="{3E3C69DE-23D0-45D9-B472-B8B2B3E29B6D}" destId="{FA20A31B-1255-43D6-8648-6345CE452D3F}" srcOrd="0" destOrd="0" presId="urn:microsoft.com/office/officeart/2005/8/layout/hList9#1"/>
    <dgm:cxn modelId="{F68994DB-482D-48AF-8419-60D601ED526B}" type="presParOf" srcId="{3E3C69DE-23D0-45D9-B472-B8B2B3E29B6D}" destId="{E916F6A1-4211-4978-AA64-195C8BFE945B}" srcOrd="1" destOrd="0" presId="urn:microsoft.com/office/officeart/2005/8/layout/hList9#1"/>
    <dgm:cxn modelId="{A2663D7C-B4D9-4DE2-9C32-F4A70759F275}" type="presParOf" srcId="{E916F6A1-4211-4978-AA64-195C8BFE945B}" destId="{9BCAFBC2-AE51-4D06-9980-4FFF0A84F485}" srcOrd="0" destOrd="0" presId="urn:microsoft.com/office/officeart/2005/8/layout/hList9#1"/>
    <dgm:cxn modelId="{495E4A7A-91E4-4890-84AD-4DB7651FA2D0}" type="presParOf" srcId="{E916F6A1-4211-4978-AA64-195C8BFE945B}" destId="{BD9083CE-0B62-404C-9C85-5E9AFED766F0}" srcOrd="1" destOrd="0" presId="urn:microsoft.com/office/officeart/2005/8/layout/hList9#1"/>
    <dgm:cxn modelId="{9A7A3725-BFAE-4079-9414-C1F533926FA3}" type="presParOf" srcId="{3E3C69DE-23D0-45D9-B472-B8B2B3E29B6D}" destId="{B1E434A3-D0D7-440F-9B31-A3D40A4A0E12}" srcOrd="2" destOrd="0" presId="urn:microsoft.com/office/officeart/2005/8/layout/hList9#1"/>
    <dgm:cxn modelId="{56DEAB38-82E0-42A4-86A7-0A113EB67DA1}" type="presParOf" srcId="{B1E434A3-D0D7-440F-9B31-A3D40A4A0E12}" destId="{3168C5BE-893E-4249-B0F7-C0F55C515719}" srcOrd="0" destOrd="0" presId="urn:microsoft.com/office/officeart/2005/8/layout/hList9#1"/>
    <dgm:cxn modelId="{AA065F0F-150E-4639-84D6-2AD0D8BA54EE}" type="presParOf" srcId="{B1E434A3-D0D7-440F-9B31-A3D40A4A0E12}" destId="{2B1B2DDB-7D22-49E7-8126-63B3EA21B3DA}" srcOrd="1" destOrd="0" presId="urn:microsoft.com/office/officeart/2005/8/layout/hList9#1"/>
    <dgm:cxn modelId="{67A54473-79C5-4552-A4C1-E6D5EE2A59D4}" type="presParOf" srcId="{3E3C69DE-23D0-45D9-B472-B8B2B3E29B6D}" destId="{8CCEA6C8-5ED7-490B-A67F-E4AA3C277DC0}" srcOrd="3" destOrd="0" presId="urn:microsoft.com/office/officeart/2005/8/layout/hList9#1"/>
    <dgm:cxn modelId="{688A416F-2F13-44D4-A500-31A1C45C5C4F}" type="presParOf" srcId="{8CCEA6C8-5ED7-490B-A67F-E4AA3C277DC0}" destId="{F311E486-C2D0-461B-9102-8969813C0433}" srcOrd="0" destOrd="0" presId="urn:microsoft.com/office/officeart/2005/8/layout/hList9#1"/>
    <dgm:cxn modelId="{A7610500-0A18-4E15-8CCD-94C4C8A5511D}" type="presParOf" srcId="{8CCEA6C8-5ED7-490B-A67F-E4AA3C277DC0}" destId="{4D2F1BB3-1084-456B-A21E-23776322FA08}" srcOrd="1" destOrd="0" presId="urn:microsoft.com/office/officeart/2005/8/layout/hList9#1"/>
    <dgm:cxn modelId="{E450937D-6814-490E-9099-67370F6318D4}" type="presParOf" srcId="{FFE5EBB3-E745-445E-A7FE-4A2BC152623E}" destId="{410785C2-A7C7-4F5C-B75F-F95D7A03607C}" srcOrd="2" destOrd="0" presId="urn:microsoft.com/office/officeart/2005/8/layout/hList9#1"/>
    <dgm:cxn modelId="{BED96D51-2888-4DE0-9B3D-DB3FB7D46342}" type="presParOf" srcId="{FFE5EBB3-E745-445E-A7FE-4A2BC152623E}" destId="{849E6B91-6813-4B94-8EB5-BC0A285C5982}" srcOrd="3" destOrd="0" presId="urn:microsoft.com/office/officeart/2005/8/layout/hList9#1"/>
    <dgm:cxn modelId="{8AF1BA9A-37EA-43CD-AE80-37103046F597}" type="presParOf" srcId="{FFE5EBB3-E745-445E-A7FE-4A2BC152623E}" destId="{30C39718-F4BD-4301-B3AE-B72AE9D36F54}" srcOrd="4" destOrd="0" presId="urn:microsoft.com/office/officeart/2005/8/layout/hList9#1"/>
    <dgm:cxn modelId="{BF6EE6D6-454C-4041-8F61-249C790669AD}" type="presParOf" srcId="{FFE5EBB3-E745-445E-A7FE-4A2BC152623E}" destId="{72247F67-41C6-4CF9-A2D2-B8F05A0C984A}" srcOrd="5" destOrd="0" presId="urn:microsoft.com/office/officeart/2005/8/layout/hList9#1"/>
    <dgm:cxn modelId="{0AFA0016-1436-471F-A8B6-CA970FB4F0A3}" type="presParOf" srcId="{FFE5EBB3-E745-445E-A7FE-4A2BC152623E}" destId="{F945F02D-5DA8-4AF1-93CA-369A20BA455C}" srcOrd="6" destOrd="0" presId="urn:microsoft.com/office/officeart/2005/8/layout/hList9#1"/>
    <dgm:cxn modelId="{C3E6DCD0-9E91-496A-A197-828666949907}" type="presParOf" srcId="{F945F02D-5DA8-4AF1-93CA-369A20BA455C}" destId="{0799EBA2-F4AF-4E6B-AC41-60EAD05CC578}" srcOrd="0" destOrd="0" presId="urn:microsoft.com/office/officeart/2005/8/layout/hList9#1"/>
    <dgm:cxn modelId="{F7E3DB67-D086-4E34-AC55-9967D1DF7576}" type="presParOf" srcId="{F945F02D-5DA8-4AF1-93CA-369A20BA455C}" destId="{D21211F5-E495-4BC5-BC38-4E375808658B}" srcOrd="1" destOrd="0" presId="urn:microsoft.com/office/officeart/2005/8/layout/hList9#1"/>
    <dgm:cxn modelId="{2B90F8C9-EFFD-4630-B930-E373E47A42D5}" type="presParOf" srcId="{D21211F5-E495-4BC5-BC38-4E375808658B}" destId="{8DF32633-A2BC-494F-AA07-BD8FA1A1D8ED}" srcOrd="0" destOrd="0" presId="urn:microsoft.com/office/officeart/2005/8/layout/hList9#1"/>
    <dgm:cxn modelId="{45B73DD3-7F70-4AD8-9FBA-96B021C71CDF}" type="presParOf" srcId="{D21211F5-E495-4BC5-BC38-4E375808658B}" destId="{9481BD0E-6ADD-4888-843A-1C071B490989}" srcOrd="1" destOrd="0" presId="urn:microsoft.com/office/officeart/2005/8/layout/hList9#1"/>
    <dgm:cxn modelId="{5310C27D-A8F6-46E6-90D1-7E1982E04149}" type="presParOf" srcId="{F945F02D-5DA8-4AF1-93CA-369A20BA455C}" destId="{1B15C10B-D004-4824-AF9E-ADAC488ED019}" srcOrd="2" destOrd="0" presId="urn:microsoft.com/office/officeart/2005/8/layout/hList9#1"/>
    <dgm:cxn modelId="{364CA93A-A748-4088-B2D7-015B8B6660AA}" type="presParOf" srcId="{1B15C10B-D004-4824-AF9E-ADAC488ED019}" destId="{C05D4EEE-5664-485E-AFCC-4AF1B6572B93}" srcOrd="0" destOrd="0" presId="urn:microsoft.com/office/officeart/2005/8/layout/hList9#1"/>
    <dgm:cxn modelId="{B81BB679-3942-4D8C-A628-C983110F93BD}" type="presParOf" srcId="{1B15C10B-D004-4824-AF9E-ADAC488ED019}" destId="{0073DC66-EF1C-4BD9-BAC3-0C4CB3A27855}" srcOrd="1" destOrd="0" presId="urn:microsoft.com/office/officeart/2005/8/layout/hList9#1"/>
    <dgm:cxn modelId="{9058AEF9-607F-4F0C-BD73-380A93A4720C}" type="presParOf" srcId="{FFE5EBB3-E745-445E-A7FE-4A2BC152623E}" destId="{13A72E0B-BE3D-4DAF-8A45-89BC23DE7161}" srcOrd="7" destOrd="0" presId="urn:microsoft.com/office/officeart/2005/8/layout/hList9#1"/>
    <dgm:cxn modelId="{DCDF75DB-1350-4AC0-A05C-B09BFEFE9FEC}" type="presParOf" srcId="{FFE5EBB3-E745-445E-A7FE-4A2BC152623E}" destId="{6607C8AB-ECC8-45B1-B95D-E6C7D93D827F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33697-C98F-48E3-AEFC-A36F47D30631}" type="doc">
      <dgm:prSet loTypeId="urn:microsoft.com/office/officeart/2008/layout/HorizontalMultiLevelHierarchy#1" loCatId="hierarchy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538CD3AC-8676-44CE-8DFF-49679B6E9462}">
      <dgm:prSet phldrT="[Текст]" phldr="0" custT="1"/>
      <dgm:spPr>
        <a:solidFill>
          <a:schemeClr val="accent2">
            <a:lumMod val="40000"/>
            <a:lumOff val="60000"/>
          </a:schemeClr>
        </a:solidFill>
      </dgm:spPr>
      <dgm:t>
        <a:bodyPr vert="vert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Образовательные программы  дополнительного образования ВЗРОСЛЫХ , реализуемые на </a:t>
          </a:r>
          <a:r>
            <a:rPr lang="ru-RU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предприятиях</a:t>
          </a:r>
          <a:endParaRPr lang="ru-RU" sz="1600" b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20CFB-80AC-4049-BB1D-577B455259DF}" type="parTrans" cxnId="{3BEE1A10-B8C6-4134-9CCF-AC7CD77166E4}">
      <dgm:prSet/>
      <dgm:spPr/>
      <dgm:t>
        <a:bodyPr/>
        <a:lstStyle/>
        <a:p>
          <a:endParaRPr lang="ru-RU" sz="1800" b="1"/>
        </a:p>
      </dgm:t>
    </dgm:pt>
    <dgm:pt modelId="{EC105B1F-A2D3-4385-843A-D6ED1A57884E}" type="sibTrans" cxnId="{3BEE1A10-B8C6-4134-9CCF-AC7CD77166E4}">
      <dgm:prSet/>
      <dgm:spPr/>
      <dgm:t>
        <a:bodyPr/>
        <a:lstStyle/>
        <a:p>
          <a:endParaRPr lang="ru-RU" sz="1800" b="1"/>
        </a:p>
      </dgm:t>
    </dgm:pt>
    <dgm:pt modelId="{A846B146-782D-4605-BC82-52AD870750B7}">
      <dgm:prSet phldrT="[Текст]" custT="1"/>
      <dgm:spPr>
        <a:solidFill>
          <a:srgbClr val="4BFF9C"/>
        </a:solidFill>
      </dgm:spPr>
      <dgm:t>
        <a:bodyPr/>
        <a:lstStyle/>
        <a:p>
          <a:pPr marL="0" indent="180975" algn="l"/>
          <a:r>
            <a:rPr lang="ru-RU" sz="1800" b="1">
              <a:solidFill>
                <a:schemeClr val="tx2">
                  <a:lumMod val="75000"/>
                </a:schemeClr>
              </a:solidFill>
            </a:rPr>
            <a:t>Повышение квалификации рабочих (служащих)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1F6CBBB0-AD7B-4503-9523-67A2BF2E31BE}" type="parTrans" cxnId="{3D6FDBB8-93CB-4AE3-9ECB-AA62C9AA3FD9}">
      <dgm:prSet custT="1"/>
      <dgm:spPr>
        <a:solidFill>
          <a:srgbClr val="00B050"/>
        </a:solidFill>
      </dgm:spPr>
      <dgm:t>
        <a:bodyPr/>
        <a:lstStyle/>
        <a:p>
          <a:endParaRPr lang="ru-RU" sz="1800" b="1"/>
        </a:p>
      </dgm:t>
    </dgm:pt>
    <dgm:pt modelId="{248F4C08-DE6F-47AA-83BE-813355132C36}" type="sibTrans" cxnId="{3D6FDBB8-93CB-4AE3-9ECB-AA62C9AA3FD9}">
      <dgm:prSet/>
      <dgm:spPr/>
      <dgm:t>
        <a:bodyPr/>
        <a:lstStyle/>
        <a:p>
          <a:endParaRPr lang="ru-RU" sz="1800" b="1"/>
        </a:p>
      </dgm:t>
    </dgm:pt>
    <dgm:pt modelId="{F5BE86AD-9A6C-475C-A157-385B53EF5A57}">
      <dgm:prSet phldrT="[Текст]" custT="1"/>
      <dgm:spPr>
        <a:solidFill>
          <a:srgbClr val="4BFF9C"/>
        </a:solidFill>
      </dgm:spPr>
      <dgm:t>
        <a:bodyPr/>
        <a:lstStyle/>
        <a:p>
          <a:pPr marL="0" indent="180975" algn="l"/>
          <a:r>
            <a:rPr lang="ru-RU" sz="1800" b="1" spc="-50" baseline="0" dirty="0">
              <a:solidFill>
                <a:schemeClr val="tx2">
                  <a:lumMod val="75000"/>
                </a:schemeClr>
              </a:solidFill>
            </a:rPr>
            <a:t>Профессиональная</a:t>
          </a:r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 подготовка рабочих  (служащих)</a:t>
          </a:r>
        </a:p>
      </dgm:t>
    </dgm:pt>
    <dgm:pt modelId="{42BB559C-320D-4F9B-81CD-B43338839D27}" type="parTrans" cxnId="{209AC82D-BCEB-4526-A4F9-06499255181D}">
      <dgm:prSet custT="1"/>
      <dgm:spPr>
        <a:solidFill>
          <a:srgbClr val="00B050"/>
        </a:solidFill>
      </dgm:spPr>
      <dgm:t>
        <a:bodyPr/>
        <a:lstStyle/>
        <a:p>
          <a:endParaRPr lang="ru-RU" sz="1800" b="1"/>
        </a:p>
      </dgm:t>
    </dgm:pt>
    <dgm:pt modelId="{0C62A29B-19E6-439C-B231-7672521678FA}" type="sibTrans" cxnId="{209AC82D-BCEB-4526-A4F9-06499255181D}">
      <dgm:prSet/>
      <dgm:spPr/>
      <dgm:t>
        <a:bodyPr/>
        <a:lstStyle/>
        <a:p>
          <a:endParaRPr lang="ru-RU" sz="1800" b="1"/>
        </a:p>
      </dgm:t>
    </dgm:pt>
    <dgm:pt modelId="{F9216C8D-CA23-43E0-8716-999E4820BEE4}">
      <dgm:prSet phldrT="[Текст]" custT="1"/>
      <dgm:spPr>
        <a:solidFill>
          <a:srgbClr val="47CFFF"/>
        </a:solidFill>
      </dgm:spPr>
      <dgm:t>
        <a:bodyPr/>
        <a:lstStyle/>
        <a:p>
          <a:pPr marL="0" indent="180975"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Обучающие курсы (тематические семинары, практикумы, тренинги)</a:t>
          </a:r>
        </a:p>
      </dgm:t>
    </dgm:pt>
    <dgm:pt modelId="{FD3F5561-53FB-4489-A657-ABBD707D038B}" type="parTrans" cxnId="{2B86FDD1-D91C-46EE-96C5-64FE0ECAC97A}">
      <dgm:prSet custT="1"/>
      <dgm:spPr>
        <a:solidFill>
          <a:srgbClr val="00B0F0"/>
        </a:solidFill>
      </dgm:spPr>
      <dgm:t>
        <a:bodyPr/>
        <a:lstStyle/>
        <a:p>
          <a:endParaRPr lang="ru-RU" sz="1800" b="1"/>
        </a:p>
      </dgm:t>
    </dgm:pt>
    <dgm:pt modelId="{62991DCF-3D8F-4D70-B2A3-AE6D2D0E76E7}" type="sibTrans" cxnId="{2B86FDD1-D91C-46EE-96C5-64FE0ECAC97A}">
      <dgm:prSet/>
      <dgm:spPr/>
      <dgm:t>
        <a:bodyPr/>
        <a:lstStyle/>
        <a:p>
          <a:endParaRPr lang="ru-RU" sz="1800" b="1"/>
        </a:p>
      </dgm:t>
    </dgm:pt>
    <dgm:pt modelId="{D25A3E8B-85FD-4412-88AE-51ABD05FF6D3}">
      <dgm:prSet phldrT="[Текст]" custT="1"/>
      <dgm:spPr>
        <a:solidFill>
          <a:srgbClr val="90F8F3"/>
        </a:solidFill>
      </dgm:spPr>
      <dgm:t>
        <a:bodyPr/>
        <a:lstStyle/>
        <a:p>
          <a:pPr marL="0" indent="180975"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Курсы целевого назначения</a:t>
          </a:r>
        </a:p>
      </dgm:t>
    </dgm:pt>
    <dgm:pt modelId="{AF885935-200B-41CD-ACC6-253C37BCD4EC}" type="parTrans" cxnId="{269B584A-7BFB-4A93-8F4F-F44322787D3A}">
      <dgm:prSet custT="1"/>
      <dgm:spPr>
        <a:solidFill>
          <a:srgbClr val="00B0F0"/>
        </a:solidFill>
      </dgm:spPr>
      <dgm:t>
        <a:bodyPr/>
        <a:lstStyle/>
        <a:p>
          <a:endParaRPr lang="ru-RU" sz="1800"/>
        </a:p>
      </dgm:t>
    </dgm:pt>
    <dgm:pt modelId="{AE19E6A4-5459-49AD-B203-23162F0854DF}" type="sibTrans" cxnId="{269B584A-7BFB-4A93-8F4F-F44322787D3A}">
      <dgm:prSet/>
      <dgm:spPr/>
      <dgm:t>
        <a:bodyPr/>
        <a:lstStyle/>
        <a:p>
          <a:endParaRPr lang="ru-RU" sz="1800"/>
        </a:p>
      </dgm:t>
    </dgm:pt>
    <dgm:pt modelId="{AFBCAEB8-FAF7-47F7-B87C-AD3A37E0A394}">
      <dgm:prSet phldrT="[Текст]" custT="1"/>
      <dgm:spPr>
        <a:solidFill>
          <a:srgbClr val="4BFF9C"/>
        </a:solidFill>
      </dgm:spPr>
      <dgm:t>
        <a:bodyPr/>
        <a:lstStyle/>
        <a:p>
          <a:pPr marL="144000"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Переподготовка рабочих (служащих)</a:t>
          </a:r>
        </a:p>
      </dgm:t>
    </dgm:pt>
    <dgm:pt modelId="{BA4040D5-0C6F-4E29-98FC-3DE7B82792E1}" type="parTrans" cxnId="{0A862848-A9E1-4F68-B38B-DA2A4274D144}">
      <dgm:prSet custT="1"/>
      <dgm:spPr>
        <a:solidFill>
          <a:srgbClr val="00B050"/>
        </a:solidFill>
      </dgm:spPr>
      <dgm:t>
        <a:bodyPr/>
        <a:lstStyle/>
        <a:p>
          <a:endParaRPr lang="ru-RU" sz="1800" b="1"/>
        </a:p>
      </dgm:t>
    </dgm:pt>
    <dgm:pt modelId="{DB5D732E-98BF-4836-BB34-D88E0B42B304}" type="sibTrans" cxnId="{0A862848-A9E1-4F68-B38B-DA2A4274D144}">
      <dgm:prSet/>
      <dgm:spPr/>
      <dgm:t>
        <a:bodyPr/>
        <a:lstStyle/>
        <a:p>
          <a:endParaRPr lang="ru-RU" sz="1800" b="1"/>
        </a:p>
      </dgm:t>
    </dgm:pt>
    <dgm:pt modelId="{D15C3CE2-E756-43B6-85BA-9011DF96360C}">
      <dgm:prSet phldrT="[Текст]" custT="1"/>
      <dgm:spPr>
        <a:solidFill>
          <a:srgbClr val="A8B9EA"/>
        </a:solidFill>
      </dgm:spPr>
      <dgm:t>
        <a:bodyPr/>
        <a:lstStyle/>
        <a:p>
          <a:pPr marL="0" indent="180975"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Стажировка руководящих работников и специалистов</a:t>
          </a:r>
        </a:p>
      </dgm:t>
    </dgm:pt>
    <dgm:pt modelId="{DEBA90DE-39C6-47F3-8B28-7B44D49470E7}" type="parTrans" cxnId="{89998B5C-30CE-473A-81C4-DA62BBD81C46}">
      <dgm:prSet custT="1"/>
      <dgm:spPr>
        <a:solidFill>
          <a:srgbClr val="A8B9EA"/>
        </a:solidFill>
      </dgm:spPr>
      <dgm:t>
        <a:bodyPr/>
        <a:lstStyle/>
        <a:p>
          <a:endParaRPr lang="ru-RU" sz="1800"/>
        </a:p>
      </dgm:t>
    </dgm:pt>
    <dgm:pt modelId="{B56876C9-E87F-4096-944F-0FAED34D54D0}" type="sibTrans" cxnId="{89998B5C-30CE-473A-81C4-DA62BBD81C46}">
      <dgm:prSet/>
      <dgm:spPr/>
      <dgm:t>
        <a:bodyPr/>
        <a:lstStyle/>
        <a:p>
          <a:endParaRPr lang="ru-RU" sz="1800"/>
        </a:p>
      </dgm:t>
    </dgm:pt>
    <dgm:pt modelId="{CA9BF420-9A06-4F28-9EA6-742E28FB940F}" type="pres">
      <dgm:prSet presAssocID="{AB033697-C98F-48E3-AEFC-A36F47D306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BBC527-7C79-427C-91CF-6790092138C6}" type="pres">
      <dgm:prSet presAssocID="{538CD3AC-8676-44CE-8DFF-49679B6E9462}" presName="root1" presStyleCnt="0"/>
      <dgm:spPr/>
    </dgm:pt>
    <dgm:pt modelId="{68DDAB21-9155-4F22-B4B5-F28A843C1D85}" type="pres">
      <dgm:prSet presAssocID="{538CD3AC-8676-44CE-8DFF-49679B6E9462}" presName="LevelOneTextNode" presStyleLbl="node0" presStyleIdx="0" presStyleCnt="1" custScaleX="196074" custScaleY="61349" custLinFactNeighborX="-26828" custLinFactNeighborY="-9544">
        <dgm:presLayoutVars>
          <dgm:chPref val="3"/>
        </dgm:presLayoutVars>
      </dgm:prSet>
      <dgm:spPr/>
    </dgm:pt>
    <dgm:pt modelId="{EA47C228-5F18-4172-9BF9-2CB8581CD95B}" type="pres">
      <dgm:prSet presAssocID="{538CD3AC-8676-44CE-8DFF-49679B6E9462}" presName="level2hierChild" presStyleCnt="0"/>
      <dgm:spPr/>
    </dgm:pt>
    <dgm:pt modelId="{BC62C66E-B31B-472A-B433-4EC9F5E6EEBC}" type="pres">
      <dgm:prSet presAssocID="{1F6CBBB0-AD7B-4503-9523-67A2BF2E31BE}" presName="conn2-1" presStyleLbl="parChTrans1D2" presStyleIdx="0" presStyleCnt="6"/>
      <dgm:spPr/>
    </dgm:pt>
    <dgm:pt modelId="{C9B3A0CB-6454-4007-AF93-CB1DD5EC166A}" type="pres">
      <dgm:prSet presAssocID="{1F6CBBB0-AD7B-4503-9523-67A2BF2E31BE}" presName="connTx" presStyleLbl="parChTrans1D2" presStyleIdx="0" presStyleCnt="6"/>
      <dgm:spPr/>
    </dgm:pt>
    <dgm:pt modelId="{8DD655D3-960D-4260-934E-EE4070917E89}" type="pres">
      <dgm:prSet presAssocID="{A846B146-782D-4605-BC82-52AD870750B7}" presName="root2" presStyleCnt="0"/>
      <dgm:spPr/>
    </dgm:pt>
    <dgm:pt modelId="{27B3F8E2-D046-4516-9904-DEB93F57FB39}" type="pres">
      <dgm:prSet presAssocID="{A846B146-782D-4605-BC82-52AD870750B7}" presName="LevelTwoTextNode" presStyleLbl="node2" presStyleIdx="0" presStyleCnt="6" custScaleX="192763" custScaleY="57494" custLinFactY="50673" custLinFactNeighborX="-14605" custLinFactNeighborY="100000">
        <dgm:presLayoutVars>
          <dgm:chPref val="3"/>
        </dgm:presLayoutVars>
      </dgm:prSet>
      <dgm:spPr/>
    </dgm:pt>
    <dgm:pt modelId="{6E5150A2-95A2-42F8-BEB5-C88D316B8A90}" type="pres">
      <dgm:prSet presAssocID="{A846B146-782D-4605-BC82-52AD870750B7}" presName="level3hierChild" presStyleCnt="0"/>
      <dgm:spPr/>
    </dgm:pt>
    <dgm:pt modelId="{1DC6B784-1BB2-4888-819B-70DCD9D2F547}" type="pres">
      <dgm:prSet presAssocID="{42BB559C-320D-4F9B-81CD-B43338839D27}" presName="conn2-1" presStyleLbl="parChTrans1D2" presStyleIdx="1" presStyleCnt="6"/>
      <dgm:spPr/>
    </dgm:pt>
    <dgm:pt modelId="{1EF5E7AC-C9B4-4204-A4B3-77F9F9E0754A}" type="pres">
      <dgm:prSet presAssocID="{42BB559C-320D-4F9B-81CD-B43338839D27}" presName="connTx" presStyleLbl="parChTrans1D2" presStyleIdx="1" presStyleCnt="6"/>
      <dgm:spPr/>
    </dgm:pt>
    <dgm:pt modelId="{01C0840A-29EE-4A68-BD9A-35377026CE4F}" type="pres">
      <dgm:prSet presAssocID="{F5BE86AD-9A6C-475C-A157-385B53EF5A57}" presName="root2" presStyleCnt="0"/>
      <dgm:spPr/>
    </dgm:pt>
    <dgm:pt modelId="{701354C5-84D1-4A38-AF27-0C6E1F9DE93D}" type="pres">
      <dgm:prSet presAssocID="{F5BE86AD-9A6C-475C-A157-385B53EF5A57}" presName="LevelTwoTextNode" presStyleLbl="node2" presStyleIdx="1" presStyleCnt="6" custScaleX="200992" custScaleY="59204" custLinFactNeighborX="-13594" custLinFactNeighborY="-82438">
        <dgm:presLayoutVars>
          <dgm:chPref val="3"/>
        </dgm:presLayoutVars>
      </dgm:prSet>
      <dgm:spPr/>
    </dgm:pt>
    <dgm:pt modelId="{4E188A76-B112-41BC-B52F-18A10023BBC1}" type="pres">
      <dgm:prSet presAssocID="{F5BE86AD-9A6C-475C-A157-385B53EF5A57}" presName="level3hierChild" presStyleCnt="0"/>
      <dgm:spPr/>
    </dgm:pt>
    <dgm:pt modelId="{8276F06D-147E-43D1-8F6A-D5E02DC6E5ED}" type="pres">
      <dgm:prSet presAssocID="{FD3F5561-53FB-4489-A657-ABBD707D038B}" presName="conn2-1" presStyleLbl="parChTrans1D2" presStyleIdx="2" presStyleCnt="6"/>
      <dgm:spPr/>
    </dgm:pt>
    <dgm:pt modelId="{FE2B854E-B333-4112-BB6B-3B50370E04FA}" type="pres">
      <dgm:prSet presAssocID="{FD3F5561-53FB-4489-A657-ABBD707D038B}" presName="connTx" presStyleLbl="parChTrans1D2" presStyleIdx="2" presStyleCnt="6"/>
      <dgm:spPr/>
    </dgm:pt>
    <dgm:pt modelId="{21493759-9561-4517-8638-CDA3B0E6A1AB}" type="pres">
      <dgm:prSet presAssocID="{F9216C8D-CA23-43E0-8716-999E4820BEE4}" presName="root2" presStyleCnt="0"/>
      <dgm:spPr/>
    </dgm:pt>
    <dgm:pt modelId="{B2780065-62BE-4272-8ED2-CE82EE72B0EA}" type="pres">
      <dgm:prSet presAssocID="{F9216C8D-CA23-43E0-8716-999E4820BEE4}" presName="LevelTwoTextNode" presStyleLbl="node2" presStyleIdx="2" presStyleCnt="6" custScaleX="254071" custScaleY="55777" custLinFactY="24180" custLinFactNeighborX="-15627" custLinFactNeighborY="100000">
        <dgm:presLayoutVars>
          <dgm:chPref val="3"/>
        </dgm:presLayoutVars>
      </dgm:prSet>
      <dgm:spPr/>
    </dgm:pt>
    <dgm:pt modelId="{461F1558-B536-41B8-90AB-6CFB601BCBD5}" type="pres">
      <dgm:prSet presAssocID="{F9216C8D-CA23-43E0-8716-999E4820BEE4}" presName="level3hierChild" presStyleCnt="0"/>
      <dgm:spPr/>
    </dgm:pt>
    <dgm:pt modelId="{82DC2564-9DD4-48D7-8472-031FFB20AD0E}" type="pres">
      <dgm:prSet presAssocID="{AF885935-200B-41CD-ACC6-253C37BCD4EC}" presName="conn2-1" presStyleLbl="parChTrans1D2" presStyleIdx="3" presStyleCnt="6"/>
      <dgm:spPr/>
    </dgm:pt>
    <dgm:pt modelId="{E6C8DD93-6D09-43F8-89D4-2BBE1934AB21}" type="pres">
      <dgm:prSet presAssocID="{AF885935-200B-41CD-ACC6-253C37BCD4EC}" presName="connTx" presStyleLbl="parChTrans1D2" presStyleIdx="3" presStyleCnt="6"/>
      <dgm:spPr/>
    </dgm:pt>
    <dgm:pt modelId="{92B7095A-4148-4786-B5C7-7CCD66E30A46}" type="pres">
      <dgm:prSet presAssocID="{D25A3E8B-85FD-4412-88AE-51ABD05FF6D3}" presName="root2" presStyleCnt="0"/>
      <dgm:spPr/>
    </dgm:pt>
    <dgm:pt modelId="{D2B83270-C02B-48C4-AFC2-550D4698E238}" type="pres">
      <dgm:prSet presAssocID="{D25A3E8B-85FD-4412-88AE-51ABD05FF6D3}" presName="LevelTwoTextNode" presStyleLbl="node2" presStyleIdx="3" presStyleCnt="6" custScaleX="141963" custScaleY="49803" custLinFactNeighborX="-15325" custLinFactNeighborY="-28103">
        <dgm:presLayoutVars>
          <dgm:chPref val="3"/>
        </dgm:presLayoutVars>
      </dgm:prSet>
      <dgm:spPr/>
    </dgm:pt>
    <dgm:pt modelId="{230606F9-C6D3-42EC-AA5F-0568771A7689}" type="pres">
      <dgm:prSet presAssocID="{D25A3E8B-85FD-4412-88AE-51ABD05FF6D3}" presName="level3hierChild" presStyleCnt="0"/>
      <dgm:spPr/>
    </dgm:pt>
    <dgm:pt modelId="{0ECB3874-2F57-432F-9DBD-01C9846B586A}" type="pres">
      <dgm:prSet presAssocID="{BA4040D5-0C6F-4E29-98FC-3DE7B82792E1}" presName="conn2-1" presStyleLbl="parChTrans1D2" presStyleIdx="4" presStyleCnt="6"/>
      <dgm:spPr/>
    </dgm:pt>
    <dgm:pt modelId="{F4436A43-1F50-48BB-8E8F-28325A4BE4CA}" type="pres">
      <dgm:prSet presAssocID="{BA4040D5-0C6F-4E29-98FC-3DE7B82792E1}" presName="connTx" presStyleLbl="parChTrans1D2" presStyleIdx="4" presStyleCnt="6"/>
      <dgm:spPr/>
    </dgm:pt>
    <dgm:pt modelId="{B3ECF13B-1590-4CDB-8115-CDC9605BDF9A}" type="pres">
      <dgm:prSet presAssocID="{AFBCAEB8-FAF7-47F7-B87C-AD3A37E0A394}" presName="root2" presStyleCnt="0"/>
      <dgm:spPr/>
    </dgm:pt>
    <dgm:pt modelId="{7A42773F-0457-488F-ADF3-DF6077602E1A}" type="pres">
      <dgm:prSet presAssocID="{AFBCAEB8-FAF7-47F7-B87C-AD3A37E0A394}" presName="LevelTwoTextNode" presStyleLbl="node2" presStyleIdx="4" presStyleCnt="6" custScaleX="142630" custScaleY="58066" custLinFactY="-100000" custLinFactNeighborX="-13737" custLinFactNeighborY="-147527">
        <dgm:presLayoutVars>
          <dgm:chPref val="3"/>
        </dgm:presLayoutVars>
      </dgm:prSet>
      <dgm:spPr/>
    </dgm:pt>
    <dgm:pt modelId="{22180353-6166-427F-BC43-E48E7575EBC1}" type="pres">
      <dgm:prSet presAssocID="{AFBCAEB8-FAF7-47F7-B87C-AD3A37E0A394}" presName="level3hierChild" presStyleCnt="0"/>
      <dgm:spPr/>
    </dgm:pt>
    <dgm:pt modelId="{F3C121D4-FFF3-44D9-AE70-E931BFF60422}" type="pres">
      <dgm:prSet presAssocID="{DEBA90DE-39C6-47F3-8B28-7B44D49470E7}" presName="conn2-1" presStyleLbl="parChTrans1D2" presStyleIdx="5" presStyleCnt="6"/>
      <dgm:spPr/>
    </dgm:pt>
    <dgm:pt modelId="{7B502B3A-E281-4686-A4A2-5E149DB157B4}" type="pres">
      <dgm:prSet presAssocID="{DEBA90DE-39C6-47F3-8B28-7B44D49470E7}" presName="connTx" presStyleLbl="parChTrans1D2" presStyleIdx="5" presStyleCnt="6"/>
      <dgm:spPr/>
    </dgm:pt>
    <dgm:pt modelId="{B197E4AF-7EA0-4AD2-B964-AA08414FBB8C}" type="pres">
      <dgm:prSet presAssocID="{D15C3CE2-E756-43B6-85BA-9011DF96360C}" presName="root2" presStyleCnt="0"/>
      <dgm:spPr/>
    </dgm:pt>
    <dgm:pt modelId="{F198E521-517C-408E-B97E-B715C7ADBCAE}" type="pres">
      <dgm:prSet presAssocID="{D15C3CE2-E756-43B6-85BA-9011DF96360C}" presName="LevelTwoTextNode" presStyleLbl="node2" presStyleIdx="5" presStyleCnt="6" custScaleX="200818" custScaleY="59317" custLinFactNeighborX="-15100" custLinFactNeighborY="-39991">
        <dgm:presLayoutVars>
          <dgm:chPref val="3"/>
        </dgm:presLayoutVars>
      </dgm:prSet>
      <dgm:spPr/>
    </dgm:pt>
    <dgm:pt modelId="{CD41F5A5-D9FC-4885-AFC8-BB3E3019CC10}" type="pres">
      <dgm:prSet presAssocID="{D15C3CE2-E756-43B6-85BA-9011DF96360C}" presName="level3hierChild" presStyleCnt="0"/>
      <dgm:spPr/>
    </dgm:pt>
  </dgm:ptLst>
  <dgm:cxnLst>
    <dgm:cxn modelId="{DFAB2A00-1037-499D-93EC-823436591913}" type="presOf" srcId="{F5BE86AD-9A6C-475C-A157-385B53EF5A57}" destId="{701354C5-84D1-4A38-AF27-0C6E1F9DE93D}" srcOrd="0" destOrd="0" presId="urn:microsoft.com/office/officeart/2008/layout/HorizontalMultiLevelHierarchy#1"/>
    <dgm:cxn modelId="{3BEE1A10-B8C6-4134-9CCF-AC7CD77166E4}" srcId="{AB033697-C98F-48E3-AEFC-A36F47D30631}" destId="{538CD3AC-8676-44CE-8DFF-49679B6E9462}" srcOrd="0" destOrd="0" parTransId="{EB420CFB-80AC-4049-BB1D-577B455259DF}" sibTransId="{EC105B1F-A2D3-4385-843A-D6ED1A57884E}"/>
    <dgm:cxn modelId="{209AC82D-BCEB-4526-A4F9-06499255181D}" srcId="{538CD3AC-8676-44CE-8DFF-49679B6E9462}" destId="{F5BE86AD-9A6C-475C-A157-385B53EF5A57}" srcOrd="1" destOrd="0" parTransId="{42BB559C-320D-4F9B-81CD-B43338839D27}" sibTransId="{0C62A29B-19E6-439C-B231-7672521678FA}"/>
    <dgm:cxn modelId="{8C094132-C094-478B-B897-7205B66E0E4A}" type="presOf" srcId="{DEBA90DE-39C6-47F3-8B28-7B44D49470E7}" destId="{F3C121D4-FFF3-44D9-AE70-E931BFF60422}" srcOrd="0" destOrd="0" presId="urn:microsoft.com/office/officeart/2008/layout/HorizontalMultiLevelHierarchy#1"/>
    <dgm:cxn modelId="{79802638-6E29-4592-85A2-BDDD3D4986D5}" type="presOf" srcId="{FD3F5561-53FB-4489-A657-ABBD707D038B}" destId="{FE2B854E-B333-4112-BB6B-3B50370E04FA}" srcOrd="1" destOrd="0" presId="urn:microsoft.com/office/officeart/2008/layout/HorizontalMultiLevelHierarchy#1"/>
    <dgm:cxn modelId="{A246253B-97A2-405D-AECC-98EEADB6A942}" type="presOf" srcId="{DEBA90DE-39C6-47F3-8B28-7B44D49470E7}" destId="{7B502B3A-E281-4686-A4A2-5E149DB157B4}" srcOrd="1" destOrd="0" presId="urn:microsoft.com/office/officeart/2008/layout/HorizontalMultiLevelHierarchy#1"/>
    <dgm:cxn modelId="{5D23553D-82AA-414D-9C3D-C713561BE21C}" type="presOf" srcId="{AFBCAEB8-FAF7-47F7-B87C-AD3A37E0A394}" destId="{7A42773F-0457-488F-ADF3-DF6077602E1A}" srcOrd="0" destOrd="0" presId="urn:microsoft.com/office/officeart/2008/layout/HorizontalMultiLevelHierarchy#1"/>
    <dgm:cxn modelId="{89998B5C-30CE-473A-81C4-DA62BBD81C46}" srcId="{538CD3AC-8676-44CE-8DFF-49679B6E9462}" destId="{D15C3CE2-E756-43B6-85BA-9011DF96360C}" srcOrd="5" destOrd="0" parTransId="{DEBA90DE-39C6-47F3-8B28-7B44D49470E7}" sibTransId="{B56876C9-E87F-4096-944F-0FAED34D54D0}"/>
    <dgm:cxn modelId="{D793C45C-D6DC-4234-9883-64FFEEE088EC}" type="presOf" srcId="{AF885935-200B-41CD-ACC6-253C37BCD4EC}" destId="{E6C8DD93-6D09-43F8-89D4-2BBE1934AB21}" srcOrd="1" destOrd="0" presId="urn:microsoft.com/office/officeart/2008/layout/HorizontalMultiLevelHierarchy#1"/>
    <dgm:cxn modelId="{A23CC860-CDC8-4EA3-AC6D-D3F5380666C3}" type="presOf" srcId="{AB033697-C98F-48E3-AEFC-A36F47D30631}" destId="{CA9BF420-9A06-4F28-9EA6-742E28FB940F}" srcOrd="0" destOrd="0" presId="urn:microsoft.com/office/officeart/2008/layout/HorizontalMultiLevelHierarchy#1"/>
    <dgm:cxn modelId="{0A862848-A9E1-4F68-B38B-DA2A4274D144}" srcId="{538CD3AC-8676-44CE-8DFF-49679B6E9462}" destId="{AFBCAEB8-FAF7-47F7-B87C-AD3A37E0A394}" srcOrd="4" destOrd="0" parTransId="{BA4040D5-0C6F-4E29-98FC-3DE7B82792E1}" sibTransId="{DB5D732E-98BF-4836-BB34-D88E0B42B304}"/>
    <dgm:cxn modelId="{B38DA748-8F82-494A-A700-3F7DF47C30EA}" type="presOf" srcId="{AF885935-200B-41CD-ACC6-253C37BCD4EC}" destId="{82DC2564-9DD4-48D7-8472-031FFB20AD0E}" srcOrd="0" destOrd="0" presId="urn:microsoft.com/office/officeart/2008/layout/HorizontalMultiLevelHierarchy#1"/>
    <dgm:cxn modelId="{269B584A-7BFB-4A93-8F4F-F44322787D3A}" srcId="{538CD3AC-8676-44CE-8DFF-49679B6E9462}" destId="{D25A3E8B-85FD-4412-88AE-51ABD05FF6D3}" srcOrd="3" destOrd="0" parTransId="{AF885935-200B-41CD-ACC6-253C37BCD4EC}" sibTransId="{AE19E6A4-5459-49AD-B203-23162F0854DF}"/>
    <dgm:cxn modelId="{0E5E4470-B390-4D07-94A0-6E6697DF47D0}" type="presOf" srcId="{BA4040D5-0C6F-4E29-98FC-3DE7B82792E1}" destId="{0ECB3874-2F57-432F-9DBD-01C9846B586A}" srcOrd="0" destOrd="0" presId="urn:microsoft.com/office/officeart/2008/layout/HorizontalMultiLevelHierarchy#1"/>
    <dgm:cxn modelId="{674A4575-2471-4CF8-9E06-4BDBDD1CC6E7}" type="presOf" srcId="{FD3F5561-53FB-4489-A657-ABBD707D038B}" destId="{8276F06D-147E-43D1-8F6A-D5E02DC6E5ED}" srcOrd="0" destOrd="0" presId="urn:microsoft.com/office/officeart/2008/layout/HorizontalMultiLevelHierarchy#1"/>
    <dgm:cxn modelId="{3084387C-3479-451B-A2EE-538B6B4CDB85}" type="presOf" srcId="{538CD3AC-8676-44CE-8DFF-49679B6E9462}" destId="{68DDAB21-9155-4F22-B4B5-F28A843C1D85}" srcOrd="0" destOrd="0" presId="urn:microsoft.com/office/officeart/2008/layout/HorizontalMultiLevelHierarchy#1"/>
    <dgm:cxn modelId="{05DA717D-2D7C-4B6F-9F0C-A88363208669}" type="presOf" srcId="{BA4040D5-0C6F-4E29-98FC-3DE7B82792E1}" destId="{F4436A43-1F50-48BB-8E8F-28325A4BE4CA}" srcOrd="1" destOrd="0" presId="urn:microsoft.com/office/officeart/2008/layout/HorizontalMultiLevelHierarchy#1"/>
    <dgm:cxn modelId="{2C077A80-12DF-4BC3-9C83-12DB4B911FD2}" type="presOf" srcId="{D15C3CE2-E756-43B6-85BA-9011DF96360C}" destId="{F198E521-517C-408E-B97E-B715C7ADBCAE}" srcOrd="0" destOrd="0" presId="urn:microsoft.com/office/officeart/2008/layout/HorizontalMultiLevelHierarchy#1"/>
    <dgm:cxn modelId="{328F4486-72C8-4261-B5DB-1B65FDBF2209}" type="presOf" srcId="{D25A3E8B-85FD-4412-88AE-51ABD05FF6D3}" destId="{D2B83270-C02B-48C4-AFC2-550D4698E238}" srcOrd="0" destOrd="0" presId="urn:microsoft.com/office/officeart/2008/layout/HorizontalMultiLevelHierarchy#1"/>
    <dgm:cxn modelId="{E6C14E88-D271-482B-936C-8368A9CFBDDD}" type="presOf" srcId="{42BB559C-320D-4F9B-81CD-B43338839D27}" destId="{1EF5E7AC-C9B4-4204-A4B3-77F9F9E0754A}" srcOrd="1" destOrd="0" presId="urn:microsoft.com/office/officeart/2008/layout/HorizontalMultiLevelHierarchy#1"/>
    <dgm:cxn modelId="{8BAFCE9D-0359-48DB-BF79-9417E220AAD8}" type="presOf" srcId="{F9216C8D-CA23-43E0-8716-999E4820BEE4}" destId="{B2780065-62BE-4272-8ED2-CE82EE72B0EA}" srcOrd="0" destOrd="0" presId="urn:microsoft.com/office/officeart/2008/layout/HorizontalMultiLevelHierarchy#1"/>
    <dgm:cxn modelId="{BA5360B4-323E-4944-A402-9268ED1846A4}" type="presOf" srcId="{A846B146-782D-4605-BC82-52AD870750B7}" destId="{27B3F8E2-D046-4516-9904-DEB93F57FB39}" srcOrd="0" destOrd="0" presId="urn:microsoft.com/office/officeart/2008/layout/HorizontalMultiLevelHierarchy#1"/>
    <dgm:cxn modelId="{3D6FDBB8-93CB-4AE3-9ECB-AA62C9AA3FD9}" srcId="{538CD3AC-8676-44CE-8DFF-49679B6E9462}" destId="{A846B146-782D-4605-BC82-52AD870750B7}" srcOrd="0" destOrd="0" parTransId="{1F6CBBB0-AD7B-4503-9523-67A2BF2E31BE}" sibTransId="{248F4C08-DE6F-47AA-83BE-813355132C36}"/>
    <dgm:cxn modelId="{F5590BBC-3992-42AF-B140-54F12106376F}" type="presOf" srcId="{1F6CBBB0-AD7B-4503-9523-67A2BF2E31BE}" destId="{BC62C66E-B31B-472A-B433-4EC9F5E6EEBC}" srcOrd="0" destOrd="0" presId="urn:microsoft.com/office/officeart/2008/layout/HorizontalMultiLevelHierarchy#1"/>
    <dgm:cxn modelId="{2B86FDD1-D91C-46EE-96C5-64FE0ECAC97A}" srcId="{538CD3AC-8676-44CE-8DFF-49679B6E9462}" destId="{F9216C8D-CA23-43E0-8716-999E4820BEE4}" srcOrd="2" destOrd="0" parTransId="{FD3F5561-53FB-4489-A657-ABBD707D038B}" sibTransId="{62991DCF-3D8F-4D70-B2A3-AE6D2D0E76E7}"/>
    <dgm:cxn modelId="{0B03D8D9-8A03-4F1B-8C0A-6017A44D5732}" type="presOf" srcId="{42BB559C-320D-4F9B-81CD-B43338839D27}" destId="{1DC6B784-1BB2-4888-819B-70DCD9D2F547}" srcOrd="0" destOrd="0" presId="urn:microsoft.com/office/officeart/2008/layout/HorizontalMultiLevelHierarchy#1"/>
    <dgm:cxn modelId="{57D2DCE9-4001-48E1-ADA6-A884A29429BE}" type="presOf" srcId="{1F6CBBB0-AD7B-4503-9523-67A2BF2E31BE}" destId="{C9B3A0CB-6454-4007-AF93-CB1DD5EC166A}" srcOrd="1" destOrd="0" presId="urn:microsoft.com/office/officeart/2008/layout/HorizontalMultiLevelHierarchy#1"/>
    <dgm:cxn modelId="{C2F85D18-721D-445F-9A63-E770F0D590B2}" type="presParOf" srcId="{CA9BF420-9A06-4F28-9EA6-742E28FB940F}" destId="{F4BBC527-7C79-427C-91CF-6790092138C6}" srcOrd="0" destOrd="0" presId="urn:microsoft.com/office/officeart/2008/layout/HorizontalMultiLevelHierarchy#1"/>
    <dgm:cxn modelId="{07C976CE-2A93-4A8A-AB1B-B67BAEC768F0}" type="presParOf" srcId="{F4BBC527-7C79-427C-91CF-6790092138C6}" destId="{68DDAB21-9155-4F22-B4B5-F28A843C1D85}" srcOrd="0" destOrd="0" presId="urn:microsoft.com/office/officeart/2008/layout/HorizontalMultiLevelHierarchy#1"/>
    <dgm:cxn modelId="{082C9001-56A1-4EFA-8B07-7D1AFD371C4E}" type="presParOf" srcId="{F4BBC527-7C79-427C-91CF-6790092138C6}" destId="{EA47C228-5F18-4172-9BF9-2CB8581CD95B}" srcOrd="1" destOrd="0" presId="urn:microsoft.com/office/officeart/2008/layout/HorizontalMultiLevelHierarchy#1"/>
    <dgm:cxn modelId="{332C95E2-8C10-494D-A58C-B98ED44EC6B5}" type="presParOf" srcId="{EA47C228-5F18-4172-9BF9-2CB8581CD95B}" destId="{BC62C66E-B31B-472A-B433-4EC9F5E6EEBC}" srcOrd="0" destOrd="0" presId="urn:microsoft.com/office/officeart/2008/layout/HorizontalMultiLevelHierarchy#1"/>
    <dgm:cxn modelId="{296BB735-96D8-4CD0-8987-46069164797A}" type="presParOf" srcId="{BC62C66E-B31B-472A-B433-4EC9F5E6EEBC}" destId="{C9B3A0CB-6454-4007-AF93-CB1DD5EC166A}" srcOrd="0" destOrd="0" presId="urn:microsoft.com/office/officeart/2008/layout/HorizontalMultiLevelHierarchy#1"/>
    <dgm:cxn modelId="{EB2FF67D-8E09-498F-9FCF-8A293218F08B}" type="presParOf" srcId="{EA47C228-5F18-4172-9BF9-2CB8581CD95B}" destId="{8DD655D3-960D-4260-934E-EE4070917E89}" srcOrd="1" destOrd="0" presId="urn:microsoft.com/office/officeart/2008/layout/HorizontalMultiLevelHierarchy#1"/>
    <dgm:cxn modelId="{F2E53F3B-C4F4-4CBA-A356-43455DDCC2C3}" type="presParOf" srcId="{8DD655D3-960D-4260-934E-EE4070917E89}" destId="{27B3F8E2-D046-4516-9904-DEB93F57FB39}" srcOrd="0" destOrd="0" presId="urn:microsoft.com/office/officeart/2008/layout/HorizontalMultiLevelHierarchy#1"/>
    <dgm:cxn modelId="{C397EF3D-AED5-4CEC-8E9B-9FA24574244F}" type="presParOf" srcId="{8DD655D3-960D-4260-934E-EE4070917E89}" destId="{6E5150A2-95A2-42F8-BEB5-C88D316B8A90}" srcOrd="1" destOrd="0" presId="urn:microsoft.com/office/officeart/2008/layout/HorizontalMultiLevelHierarchy#1"/>
    <dgm:cxn modelId="{7BAD2D62-AB26-4EF7-9D05-EEE652F4D044}" type="presParOf" srcId="{EA47C228-5F18-4172-9BF9-2CB8581CD95B}" destId="{1DC6B784-1BB2-4888-819B-70DCD9D2F547}" srcOrd="2" destOrd="0" presId="urn:microsoft.com/office/officeart/2008/layout/HorizontalMultiLevelHierarchy#1"/>
    <dgm:cxn modelId="{F6A274BF-4FA7-4C3D-B633-FF550510E16F}" type="presParOf" srcId="{1DC6B784-1BB2-4888-819B-70DCD9D2F547}" destId="{1EF5E7AC-C9B4-4204-A4B3-77F9F9E0754A}" srcOrd="0" destOrd="0" presId="urn:microsoft.com/office/officeart/2008/layout/HorizontalMultiLevelHierarchy#1"/>
    <dgm:cxn modelId="{D0B030D6-53F6-43A9-A9B9-D5C3F72A9A2E}" type="presParOf" srcId="{EA47C228-5F18-4172-9BF9-2CB8581CD95B}" destId="{01C0840A-29EE-4A68-BD9A-35377026CE4F}" srcOrd="3" destOrd="0" presId="urn:microsoft.com/office/officeart/2008/layout/HorizontalMultiLevelHierarchy#1"/>
    <dgm:cxn modelId="{F3478DF5-CB99-4D74-AC3F-A60D21E0CEAF}" type="presParOf" srcId="{01C0840A-29EE-4A68-BD9A-35377026CE4F}" destId="{701354C5-84D1-4A38-AF27-0C6E1F9DE93D}" srcOrd="0" destOrd="0" presId="urn:microsoft.com/office/officeart/2008/layout/HorizontalMultiLevelHierarchy#1"/>
    <dgm:cxn modelId="{BD7E404E-19AB-4DEE-9E07-524415ADC1DB}" type="presParOf" srcId="{01C0840A-29EE-4A68-BD9A-35377026CE4F}" destId="{4E188A76-B112-41BC-B52F-18A10023BBC1}" srcOrd="1" destOrd="0" presId="urn:microsoft.com/office/officeart/2008/layout/HorizontalMultiLevelHierarchy#1"/>
    <dgm:cxn modelId="{4A68CF67-1D25-4257-A2A1-9E599B78C7EB}" type="presParOf" srcId="{EA47C228-5F18-4172-9BF9-2CB8581CD95B}" destId="{8276F06D-147E-43D1-8F6A-D5E02DC6E5ED}" srcOrd="4" destOrd="0" presId="urn:microsoft.com/office/officeart/2008/layout/HorizontalMultiLevelHierarchy#1"/>
    <dgm:cxn modelId="{EAF23252-D1A6-4096-96AE-94FCFC486C07}" type="presParOf" srcId="{8276F06D-147E-43D1-8F6A-D5E02DC6E5ED}" destId="{FE2B854E-B333-4112-BB6B-3B50370E04FA}" srcOrd="0" destOrd="0" presId="urn:microsoft.com/office/officeart/2008/layout/HorizontalMultiLevelHierarchy#1"/>
    <dgm:cxn modelId="{0DFFD9A5-E29A-4112-B623-2FF1DA4C2E20}" type="presParOf" srcId="{EA47C228-5F18-4172-9BF9-2CB8581CD95B}" destId="{21493759-9561-4517-8638-CDA3B0E6A1AB}" srcOrd="5" destOrd="0" presId="urn:microsoft.com/office/officeart/2008/layout/HorizontalMultiLevelHierarchy#1"/>
    <dgm:cxn modelId="{2532DC96-C820-4350-BE2F-8B0342C11062}" type="presParOf" srcId="{21493759-9561-4517-8638-CDA3B0E6A1AB}" destId="{B2780065-62BE-4272-8ED2-CE82EE72B0EA}" srcOrd="0" destOrd="0" presId="urn:microsoft.com/office/officeart/2008/layout/HorizontalMultiLevelHierarchy#1"/>
    <dgm:cxn modelId="{DC397401-85D5-46E4-9924-9128E3BE64AC}" type="presParOf" srcId="{21493759-9561-4517-8638-CDA3B0E6A1AB}" destId="{461F1558-B536-41B8-90AB-6CFB601BCBD5}" srcOrd="1" destOrd="0" presId="urn:microsoft.com/office/officeart/2008/layout/HorizontalMultiLevelHierarchy#1"/>
    <dgm:cxn modelId="{5790F02D-D2B6-447A-AF94-9EF03C370F7C}" type="presParOf" srcId="{EA47C228-5F18-4172-9BF9-2CB8581CD95B}" destId="{82DC2564-9DD4-48D7-8472-031FFB20AD0E}" srcOrd="6" destOrd="0" presId="urn:microsoft.com/office/officeart/2008/layout/HorizontalMultiLevelHierarchy#1"/>
    <dgm:cxn modelId="{DE2BAD69-7B8D-499F-9BE9-3F84470C39C6}" type="presParOf" srcId="{82DC2564-9DD4-48D7-8472-031FFB20AD0E}" destId="{E6C8DD93-6D09-43F8-89D4-2BBE1934AB21}" srcOrd="0" destOrd="0" presId="urn:microsoft.com/office/officeart/2008/layout/HorizontalMultiLevelHierarchy#1"/>
    <dgm:cxn modelId="{A56A9BF4-BB41-405A-B52B-A3F4C2B9E7F5}" type="presParOf" srcId="{EA47C228-5F18-4172-9BF9-2CB8581CD95B}" destId="{92B7095A-4148-4786-B5C7-7CCD66E30A46}" srcOrd="7" destOrd="0" presId="urn:microsoft.com/office/officeart/2008/layout/HorizontalMultiLevelHierarchy#1"/>
    <dgm:cxn modelId="{4DE86F16-5455-4FD4-8962-F8D9B0DD1271}" type="presParOf" srcId="{92B7095A-4148-4786-B5C7-7CCD66E30A46}" destId="{D2B83270-C02B-48C4-AFC2-550D4698E238}" srcOrd="0" destOrd="0" presId="urn:microsoft.com/office/officeart/2008/layout/HorizontalMultiLevelHierarchy#1"/>
    <dgm:cxn modelId="{95C716B3-7B11-4B73-B7D1-2E71EAC8EB3F}" type="presParOf" srcId="{92B7095A-4148-4786-B5C7-7CCD66E30A46}" destId="{230606F9-C6D3-42EC-AA5F-0568771A7689}" srcOrd="1" destOrd="0" presId="urn:microsoft.com/office/officeart/2008/layout/HorizontalMultiLevelHierarchy#1"/>
    <dgm:cxn modelId="{F3341FBE-9027-4E8B-8078-99EE9E883BE0}" type="presParOf" srcId="{EA47C228-5F18-4172-9BF9-2CB8581CD95B}" destId="{0ECB3874-2F57-432F-9DBD-01C9846B586A}" srcOrd="8" destOrd="0" presId="urn:microsoft.com/office/officeart/2008/layout/HorizontalMultiLevelHierarchy#1"/>
    <dgm:cxn modelId="{79C97168-988B-42EC-940F-C22EB7A05F51}" type="presParOf" srcId="{0ECB3874-2F57-432F-9DBD-01C9846B586A}" destId="{F4436A43-1F50-48BB-8E8F-28325A4BE4CA}" srcOrd="0" destOrd="0" presId="urn:microsoft.com/office/officeart/2008/layout/HorizontalMultiLevelHierarchy#1"/>
    <dgm:cxn modelId="{C7029FA3-CC15-41EE-A22F-8E87896D4B01}" type="presParOf" srcId="{EA47C228-5F18-4172-9BF9-2CB8581CD95B}" destId="{B3ECF13B-1590-4CDB-8115-CDC9605BDF9A}" srcOrd="9" destOrd="0" presId="urn:microsoft.com/office/officeart/2008/layout/HorizontalMultiLevelHierarchy#1"/>
    <dgm:cxn modelId="{815B01C0-FA9F-4104-B3B5-EBEF1406A885}" type="presParOf" srcId="{B3ECF13B-1590-4CDB-8115-CDC9605BDF9A}" destId="{7A42773F-0457-488F-ADF3-DF6077602E1A}" srcOrd="0" destOrd="0" presId="urn:microsoft.com/office/officeart/2008/layout/HorizontalMultiLevelHierarchy#1"/>
    <dgm:cxn modelId="{06BC528D-2A54-4254-B4F0-7009C9C3A844}" type="presParOf" srcId="{B3ECF13B-1590-4CDB-8115-CDC9605BDF9A}" destId="{22180353-6166-427F-BC43-E48E7575EBC1}" srcOrd="1" destOrd="0" presId="urn:microsoft.com/office/officeart/2008/layout/HorizontalMultiLevelHierarchy#1"/>
    <dgm:cxn modelId="{C334EC49-307B-4796-8B9F-43CC5C4DB8D8}" type="presParOf" srcId="{EA47C228-5F18-4172-9BF9-2CB8581CD95B}" destId="{F3C121D4-FFF3-44D9-AE70-E931BFF60422}" srcOrd="10" destOrd="0" presId="urn:microsoft.com/office/officeart/2008/layout/HorizontalMultiLevelHierarchy#1"/>
    <dgm:cxn modelId="{B6407E87-BC63-403F-A11B-55026D6A38D2}" type="presParOf" srcId="{F3C121D4-FFF3-44D9-AE70-E931BFF60422}" destId="{7B502B3A-E281-4686-A4A2-5E149DB157B4}" srcOrd="0" destOrd="0" presId="urn:microsoft.com/office/officeart/2008/layout/HorizontalMultiLevelHierarchy#1"/>
    <dgm:cxn modelId="{9B68F38B-A005-42C9-93BC-175969CCDE35}" type="presParOf" srcId="{EA47C228-5F18-4172-9BF9-2CB8581CD95B}" destId="{B197E4AF-7EA0-4AD2-B964-AA08414FBB8C}" srcOrd="11" destOrd="0" presId="urn:microsoft.com/office/officeart/2008/layout/HorizontalMultiLevelHierarchy#1"/>
    <dgm:cxn modelId="{1D36321A-1A09-4D86-B278-D258E8C82FA4}" type="presParOf" srcId="{B197E4AF-7EA0-4AD2-B964-AA08414FBB8C}" destId="{F198E521-517C-408E-B97E-B715C7ADBCAE}" srcOrd="0" destOrd="0" presId="urn:microsoft.com/office/officeart/2008/layout/HorizontalMultiLevelHierarchy#1"/>
    <dgm:cxn modelId="{E22B9A26-3183-440C-A5D8-1C7B4DF56622}" type="presParOf" srcId="{B197E4AF-7EA0-4AD2-B964-AA08414FBB8C}" destId="{CD41F5A5-D9FC-4885-AFC8-BB3E3019CC10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AFBC2-AE51-4D06-9980-4FFF0A84F485}">
      <dsp:nvSpPr>
        <dsp:cNvPr id="0" name=""/>
        <dsp:cNvSpPr/>
      </dsp:nvSpPr>
      <dsp:spPr>
        <a:xfrm>
          <a:off x="0" y="1564975"/>
          <a:ext cx="3076110" cy="988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приобретение первичных профессиональных умений и навыков </a:t>
          </a:r>
        </a:p>
      </dsp:txBody>
      <dsp:txXfrm>
        <a:off x="492177" y="1564975"/>
        <a:ext cx="2583932" cy="988577"/>
      </dsp:txXfrm>
    </dsp:sp>
    <dsp:sp modelId="{3168C5BE-893E-4249-B0F7-C0F55C515719}">
      <dsp:nvSpPr>
        <dsp:cNvPr id="0" name=""/>
        <dsp:cNvSpPr/>
      </dsp:nvSpPr>
      <dsp:spPr>
        <a:xfrm>
          <a:off x="425221" y="2713199"/>
          <a:ext cx="3107245" cy="7075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ffectLst/>
            </a:rPr>
            <a:t>присвоение квалификации рабочего</a:t>
          </a:r>
        </a:p>
      </dsp:txBody>
      <dsp:txXfrm>
        <a:off x="922380" y="2713199"/>
        <a:ext cx="2610085" cy="707541"/>
      </dsp:txXfrm>
    </dsp:sp>
    <dsp:sp modelId="{F311E486-C2D0-461B-9102-8969813C0433}">
      <dsp:nvSpPr>
        <dsp:cNvPr id="0" name=""/>
        <dsp:cNvSpPr/>
      </dsp:nvSpPr>
      <dsp:spPr>
        <a:xfrm>
          <a:off x="890500" y="3557943"/>
          <a:ext cx="3107245" cy="1049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закрепление профессиональных умений и навыков по избранной специальности</a:t>
          </a:r>
        </a:p>
      </dsp:txBody>
      <dsp:txXfrm>
        <a:off x="1387659" y="3557943"/>
        <a:ext cx="2610085" cy="1049716"/>
      </dsp:txXfrm>
    </dsp:sp>
    <dsp:sp modelId="{849E6B91-6813-4B94-8EB5-BC0A285C5982}">
      <dsp:nvSpPr>
        <dsp:cNvPr id="0" name=""/>
        <dsp:cNvSpPr/>
      </dsp:nvSpPr>
      <dsp:spPr>
        <a:xfrm>
          <a:off x="0" y="401832"/>
          <a:ext cx="3025048" cy="922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Учебная</a:t>
          </a:r>
        </a:p>
      </dsp:txBody>
      <dsp:txXfrm>
        <a:off x="443008" y="536914"/>
        <a:ext cx="2139032" cy="652232"/>
      </dsp:txXfrm>
    </dsp:sp>
    <dsp:sp modelId="{8DF32633-A2BC-494F-AA07-BD8FA1A1D8ED}">
      <dsp:nvSpPr>
        <dsp:cNvPr id="0" name=""/>
        <dsp:cNvSpPr/>
      </dsp:nvSpPr>
      <dsp:spPr>
        <a:xfrm>
          <a:off x="4929655" y="1600747"/>
          <a:ext cx="2242470" cy="706028"/>
        </a:xfrm>
        <a:prstGeom prst="rect">
          <a:avLst/>
        </a:prstGeom>
        <a:solidFill>
          <a:srgbClr val="78E8B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Технологическая</a:t>
          </a:r>
        </a:p>
      </dsp:txBody>
      <dsp:txXfrm>
        <a:off x="5288450" y="1600747"/>
        <a:ext cx="1883675" cy="706028"/>
      </dsp:txXfrm>
    </dsp:sp>
    <dsp:sp modelId="{C05D4EEE-5664-485E-AFCC-4AF1B6572B93}">
      <dsp:nvSpPr>
        <dsp:cNvPr id="0" name=""/>
        <dsp:cNvSpPr/>
      </dsp:nvSpPr>
      <dsp:spPr>
        <a:xfrm>
          <a:off x="7851445" y="1610156"/>
          <a:ext cx="2795557" cy="725075"/>
        </a:xfrm>
        <a:prstGeom prst="rect">
          <a:avLst/>
        </a:prstGeom>
        <a:solidFill>
          <a:srgbClr val="E6CAF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Преддипломная</a:t>
          </a:r>
        </a:p>
      </dsp:txBody>
      <dsp:txXfrm>
        <a:off x="8298734" y="1610156"/>
        <a:ext cx="2348268" cy="725075"/>
      </dsp:txXfrm>
    </dsp:sp>
    <dsp:sp modelId="{6607C8AB-ECC8-45B1-B95D-E6C7D93D827F}">
      <dsp:nvSpPr>
        <dsp:cNvPr id="0" name=""/>
        <dsp:cNvSpPr/>
      </dsp:nvSpPr>
      <dsp:spPr>
        <a:xfrm>
          <a:off x="6037314" y="327362"/>
          <a:ext cx="3646911" cy="989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Производственная</a:t>
          </a:r>
          <a:endParaRPr lang="ru-RU" sz="2400" b="1" kern="1200" dirty="0"/>
        </a:p>
      </dsp:txBody>
      <dsp:txXfrm>
        <a:off x="6571392" y="472297"/>
        <a:ext cx="2578755" cy="699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121D4-FFF3-44D9-AE70-E931BFF60422}">
      <dsp:nvSpPr>
        <dsp:cNvPr id="0" name=""/>
        <dsp:cNvSpPr/>
      </dsp:nvSpPr>
      <dsp:spPr>
        <a:xfrm>
          <a:off x="1803913" y="2117514"/>
          <a:ext cx="155499" cy="195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749" y="0"/>
              </a:lnTo>
              <a:lnTo>
                <a:pt x="77749" y="1958831"/>
              </a:lnTo>
              <a:lnTo>
                <a:pt x="155499" y="19588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832538" y="3047804"/>
        <a:ext cx="98249" cy="98249"/>
      </dsp:txXfrm>
    </dsp:sp>
    <dsp:sp modelId="{0ECB3874-2F57-432F-9DBD-01C9846B586A}">
      <dsp:nvSpPr>
        <dsp:cNvPr id="0" name=""/>
        <dsp:cNvSpPr/>
      </dsp:nvSpPr>
      <dsp:spPr>
        <a:xfrm>
          <a:off x="1803913" y="1397003"/>
          <a:ext cx="196630" cy="720510"/>
        </a:xfrm>
        <a:custGeom>
          <a:avLst/>
          <a:gdLst/>
          <a:ahLst/>
          <a:cxnLst/>
          <a:rect l="0" t="0" r="0" b="0"/>
          <a:pathLst>
            <a:path>
              <a:moveTo>
                <a:pt x="0" y="720510"/>
              </a:moveTo>
              <a:lnTo>
                <a:pt x="98315" y="720510"/>
              </a:lnTo>
              <a:lnTo>
                <a:pt x="98315" y="0"/>
              </a:lnTo>
              <a:lnTo>
                <a:pt x="19663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/>
        </a:p>
      </dsp:txBody>
      <dsp:txXfrm>
        <a:off x="1883557" y="1738587"/>
        <a:ext cx="37342" cy="37342"/>
      </dsp:txXfrm>
    </dsp:sp>
    <dsp:sp modelId="{82DC2564-9DD4-48D7-8472-031FFB20AD0E}">
      <dsp:nvSpPr>
        <dsp:cNvPr id="0" name=""/>
        <dsp:cNvSpPr/>
      </dsp:nvSpPr>
      <dsp:spPr>
        <a:xfrm>
          <a:off x="1803913" y="2117514"/>
          <a:ext cx="148710" cy="572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55" y="0"/>
              </a:lnTo>
              <a:lnTo>
                <a:pt x="74355" y="572016"/>
              </a:lnTo>
              <a:lnTo>
                <a:pt x="148710" y="5720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863492" y="2388746"/>
        <a:ext cx="29551" cy="29551"/>
      </dsp:txXfrm>
    </dsp:sp>
    <dsp:sp modelId="{8276F06D-147E-43D1-8F6A-D5E02DC6E5ED}">
      <dsp:nvSpPr>
        <dsp:cNvPr id="0" name=""/>
        <dsp:cNvSpPr/>
      </dsp:nvSpPr>
      <dsp:spPr>
        <a:xfrm>
          <a:off x="1803913" y="2117514"/>
          <a:ext cx="139596" cy="125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798" y="0"/>
              </a:lnTo>
              <a:lnTo>
                <a:pt x="69798" y="1257364"/>
              </a:lnTo>
              <a:lnTo>
                <a:pt x="139596" y="12573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/>
        </a:p>
      </dsp:txBody>
      <dsp:txXfrm>
        <a:off x="1842084" y="2714569"/>
        <a:ext cx="63254" cy="63254"/>
      </dsp:txXfrm>
    </dsp:sp>
    <dsp:sp modelId="{1DC6B784-1BB2-4888-819B-70DCD9D2F547}">
      <dsp:nvSpPr>
        <dsp:cNvPr id="0" name=""/>
        <dsp:cNvSpPr/>
      </dsp:nvSpPr>
      <dsp:spPr>
        <a:xfrm>
          <a:off x="1803913" y="715032"/>
          <a:ext cx="200945" cy="1402481"/>
        </a:xfrm>
        <a:custGeom>
          <a:avLst/>
          <a:gdLst/>
          <a:ahLst/>
          <a:cxnLst/>
          <a:rect l="0" t="0" r="0" b="0"/>
          <a:pathLst>
            <a:path>
              <a:moveTo>
                <a:pt x="0" y="1402481"/>
              </a:moveTo>
              <a:lnTo>
                <a:pt x="100472" y="1402481"/>
              </a:lnTo>
              <a:lnTo>
                <a:pt x="100472" y="0"/>
              </a:lnTo>
              <a:lnTo>
                <a:pt x="20094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/>
        </a:p>
      </dsp:txBody>
      <dsp:txXfrm>
        <a:off x="1868966" y="1380853"/>
        <a:ext cx="70840" cy="70840"/>
      </dsp:txXfrm>
    </dsp:sp>
    <dsp:sp modelId="{BC62C66E-B31B-472A-B433-4EC9F5E6EEBC}">
      <dsp:nvSpPr>
        <dsp:cNvPr id="0" name=""/>
        <dsp:cNvSpPr/>
      </dsp:nvSpPr>
      <dsp:spPr>
        <a:xfrm>
          <a:off x="1803913" y="2047147"/>
          <a:ext cx="170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366"/>
              </a:moveTo>
              <a:lnTo>
                <a:pt x="85218" y="70366"/>
              </a:lnTo>
              <a:lnTo>
                <a:pt x="85218" y="45720"/>
              </a:lnTo>
              <a:lnTo>
                <a:pt x="170437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/>
        </a:p>
      </dsp:txBody>
      <dsp:txXfrm>
        <a:off x="1884826" y="2088562"/>
        <a:ext cx="8610" cy="8610"/>
      </dsp:txXfrm>
    </dsp:sp>
    <dsp:sp modelId="{68DDAB21-9155-4F22-B4B5-F28A843C1D85}">
      <dsp:nvSpPr>
        <dsp:cNvPr id="0" name=""/>
        <dsp:cNvSpPr/>
      </dsp:nvSpPr>
      <dsp:spPr>
        <a:xfrm rot="16200000">
          <a:off x="-583361" y="1215557"/>
          <a:ext cx="2970636" cy="18039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Образовательные программы  дополнительного образования ВЗРОСЛЫХ , реализуемые на </a:t>
          </a:r>
          <a:r>
            <a:rPr lang="ru-RU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предприятиях</a:t>
          </a:r>
          <a:endParaRPr lang="ru-RU" sz="1600" b="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583361" y="1215557"/>
        <a:ext cx="2970636" cy="1803913"/>
      </dsp:txXfrm>
    </dsp:sp>
    <dsp:sp modelId="{27B3F8E2-D046-4516-9904-DEB93F57FB39}">
      <dsp:nvSpPr>
        <dsp:cNvPr id="0" name=""/>
        <dsp:cNvSpPr/>
      </dsp:nvSpPr>
      <dsp:spPr>
        <a:xfrm>
          <a:off x="1974350" y="1828390"/>
          <a:ext cx="5816921" cy="528954"/>
        </a:xfrm>
        <a:prstGeom prst="rect">
          <a:avLst/>
        </a:prstGeom>
        <a:solidFill>
          <a:srgbClr val="4BFF9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2">
                  <a:lumMod val="75000"/>
                </a:schemeClr>
              </a:solidFill>
            </a:rPr>
            <a:t>Повышение квалификации рабочих (служащих)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74350" y="1828390"/>
        <a:ext cx="5816921" cy="528954"/>
      </dsp:txXfrm>
    </dsp:sp>
    <dsp:sp modelId="{701354C5-84D1-4A38-AF27-0C6E1F9DE93D}">
      <dsp:nvSpPr>
        <dsp:cNvPr id="0" name=""/>
        <dsp:cNvSpPr/>
      </dsp:nvSpPr>
      <dsp:spPr>
        <a:xfrm>
          <a:off x="2004859" y="442688"/>
          <a:ext cx="6065244" cy="544686"/>
        </a:xfrm>
        <a:prstGeom prst="rect">
          <a:avLst/>
        </a:prstGeom>
        <a:solidFill>
          <a:srgbClr val="4BFF9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-50" baseline="0" dirty="0">
              <a:solidFill>
                <a:schemeClr val="tx2">
                  <a:lumMod val="75000"/>
                </a:schemeClr>
              </a:solidFill>
            </a:rPr>
            <a:t>Профессиональная</a:t>
          </a: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 подготовка рабочих  (служащих)</a:t>
          </a:r>
        </a:p>
      </dsp:txBody>
      <dsp:txXfrm>
        <a:off x="2004859" y="442688"/>
        <a:ext cx="6065244" cy="544686"/>
      </dsp:txXfrm>
    </dsp:sp>
    <dsp:sp modelId="{B2780065-62BE-4272-8ED2-CE82EE72B0EA}">
      <dsp:nvSpPr>
        <dsp:cNvPr id="0" name=""/>
        <dsp:cNvSpPr/>
      </dsp:nvSpPr>
      <dsp:spPr>
        <a:xfrm>
          <a:off x="1943510" y="3118299"/>
          <a:ext cx="7666985" cy="513157"/>
        </a:xfrm>
        <a:prstGeom prst="rect">
          <a:avLst/>
        </a:prstGeom>
        <a:solidFill>
          <a:srgbClr val="47C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Обучающие курсы (тематические семинары, практикумы, тренинги)</a:t>
          </a:r>
        </a:p>
      </dsp:txBody>
      <dsp:txXfrm>
        <a:off x="1943510" y="3118299"/>
        <a:ext cx="7666985" cy="513157"/>
      </dsp:txXfrm>
    </dsp:sp>
    <dsp:sp modelId="{D2B83270-C02B-48C4-AFC2-550D4698E238}">
      <dsp:nvSpPr>
        <dsp:cNvPr id="0" name=""/>
        <dsp:cNvSpPr/>
      </dsp:nvSpPr>
      <dsp:spPr>
        <a:xfrm>
          <a:off x="1952623" y="2460432"/>
          <a:ext cx="4283952" cy="458195"/>
        </a:xfrm>
        <a:prstGeom prst="rect">
          <a:avLst/>
        </a:prstGeom>
        <a:solidFill>
          <a:srgbClr val="90F8F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Курсы целевого назначения</a:t>
          </a:r>
        </a:p>
      </dsp:txBody>
      <dsp:txXfrm>
        <a:off x="1952623" y="2460432"/>
        <a:ext cx="4283952" cy="458195"/>
      </dsp:txXfrm>
    </dsp:sp>
    <dsp:sp modelId="{7A42773F-0457-488F-ADF3-DF6077602E1A}">
      <dsp:nvSpPr>
        <dsp:cNvPr id="0" name=""/>
        <dsp:cNvSpPr/>
      </dsp:nvSpPr>
      <dsp:spPr>
        <a:xfrm>
          <a:off x="2000543" y="1129895"/>
          <a:ext cx="4304080" cy="534216"/>
        </a:xfrm>
        <a:prstGeom prst="rect">
          <a:avLst/>
        </a:prstGeom>
        <a:solidFill>
          <a:srgbClr val="4BFF9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44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Переподготовка рабочих (служащих)</a:t>
          </a:r>
        </a:p>
      </dsp:txBody>
      <dsp:txXfrm>
        <a:off x="2000543" y="1129895"/>
        <a:ext cx="4304080" cy="534216"/>
      </dsp:txXfrm>
    </dsp:sp>
    <dsp:sp modelId="{F198E521-517C-408E-B97E-B715C7ADBCAE}">
      <dsp:nvSpPr>
        <dsp:cNvPr id="0" name=""/>
        <dsp:cNvSpPr/>
      </dsp:nvSpPr>
      <dsp:spPr>
        <a:xfrm>
          <a:off x="1959413" y="3803482"/>
          <a:ext cx="6059993" cy="545726"/>
        </a:xfrm>
        <a:prstGeom prst="rect">
          <a:avLst/>
        </a:prstGeom>
        <a:solidFill>
          <a:srgbClr val="A8B9E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Стажировка руководящих работников и специалистов</a:t>
          </a:r>
        </a:p>
      </dsp:txBody>
      <dsp:txXfrm>
        <a:off x="1959413" y="3803482"/>
        <a:ext cx="6059993" cy="54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498" cy="500306"/>
          </a:xfrm>
          <a:prstGeom prst="rect">
            <a:avLst/>
          </a:prstGeom>
        </p:spPr>
        <p:txBody>
          <a:bodyPr vert="horz" lIns="92138" tIns="46071" rIns="92138" bIns="460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2" y="1"/>
            <a:ext cx="2972498" cy="500306"/>
          </a:xfrm>
          <a:prstGeom prst="rect">
            <a:avLst/>
          </a:prstGeom>
        </p:spPr>
        <p:txBody>
          <a:bodyPr vert="horz" lIns="92138" tIns="46071" rIns="92138" bIns="46071" rtlCol="0"/>
          <a:lstStyle>
            <a:lvl1pPr algn="r">
              <a:defRPr sz="1200"/>
            </a:lvl1pPr>
          </a:lstStyle>
          <a:p>
            <a:fld id="{CDC23481-68C4-4B6B-9EF7-EE2C8DBD39EE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721"/>
            <a:ext cx="2972498" cy="500306"/>
          </a:xfrm>
          <a:prstGeom prst="rect">
            <a:avLst/>
          </a:prstGeom>
        </p:spPr>
        <p:txBody>
          <a:bodyPr vert="horz" lIns="92138" tIns="46071" rIns="92138" bIns="460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2" y="9478721"/>
            <a:ext cx="2972498" cy="500306"/>
          </a:xfrm>
          <a:prstGeom prst="rect">
            <a:avLst/>
          </a:prstGeom>
        </p:spPr>
        <p:txBody>
          <a:bodyPr vert="horz" lIns="92138" tIns="46071" rIns="92138" bIns="46071" rtlCol="0" anchor="b"/>
          <a:lstStyle>
            <a:lvl1pPr algn="r">
              <a:defRPr sz="1200"/>
            </a:lvl1pPr>
          </a:lstStyle>
          <a:p>
            <a:fld id="{03A1F847-A8E5-45BA-86EF-9EE0823C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500063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00063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44B06F37-536C-46B4-921F-156ECBF7083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0" rIns="91403" bIns="457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802188"/>
            <a:ext cx="5486400" cy="3929062"/>
          </a:xfrm>
          <a:prstGeom prst="rect">
            <a:avLst/>
          </a:prstGeom>
        </p:spPr>
        <p:txBody>
          <a:bodyPr vert="horz" lIns="91403" tIns="45700" rIns="91403" bIns="457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78964"/>
            <a:ext cx="2971800" cy="50006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964"/>
            <a:ext cx="2971800" cy="50006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F6BFF1F9-7D4C-4853-9763-168305123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9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5288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D07-A22C-4509-A325-38C5AB8E70AF}" type="slidenum">
              <a:rPr lang="de-DE" smtClean="0">
                <a:solidFill>
                  <a:prstClr val="black"/>
                </a:solidFill>
              </a:rPr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5288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3">
              <a:defRPr/>
            </a:pPr>
            <a:fld id="{FBDF1D07-A22C-4509-A325-38C5AB8E70AF}" type="slidenum">
              <a:rPr lang="de-DE">
                <a:solidFill>
                  <a:prstClr val="black"/>
                </a:solidFill>
                <a:latin typeface="Calibri"/>
              </a:rPr>
              <a:pPr defTabSz="914173">
                <a:defRPr/>
              </a:pPr>
              <a:t>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43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73">
              <a:defRPr/>
            </a:pPr>
            <a:fld id="{58EFE32D-ABF8-46D0-A181-0C0D8B80114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173">
                <a:defRPr/>
              </a:pPr>
              <a:t>23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017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CCF8-5EEB-3E65-12ED-AE76EE55A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4058E0-1219-BDA9-062F-9AC9457E5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5288" y="1243013"/>
            <a:ext cx="5969000" cy="3357562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8D66132-8E1C-16C3-E64B-6298727BD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B5BFEA-9B43-3FD1-E414-32055D77D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D07-A22C-4509-A325-38C5AB8E70AF}" type="slidenum">
              <a:rPr lang="de-DE" smtClean="0">
                <a:solidFill>
                  <a:prstClr val="black"/>
                </a:solidFill>
              </a:rPr>
              <a:t>31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5288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D07-A22C-4509-A325-38C5AB8E70AF}" type="slidenum">
              <a:rPr lang="de-DE" smtClean="0">
                <a:solidFill>
                  <a:prstClr val="black"/>
                </a:solidFill>
              </a:rPr>
              <a:t>36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5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BE29-5A65-455C-AFD4-2CF6555F2A6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270">
              <a:srgbClr val="C0F7F6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7000">
              <a:srgbClr val="B4F0F2"/>
            </a:gs>
            <a:gs pos="48468">
              <a:srgbClr val="E3ECFD"/>
            </a:gs>
            <a:gs pos="100000">
              <a:srgbClr val="E0E1EC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accent4">
                <a:lumMod val="20000"/>
                <a:lumOff val="80000"/>
                <a:alpha val="48000"/>
              </a:schemeClr>
            </a:gs>
            <a:gs pos="17000">
              <a:srgbClr val="DDEDED">
                <a:alpha val="51000"/>
                <a:lumMod val="52000"/>
                <a:lumOff val="48000"/>
              </a:srgbClr>
            </a:gs>
            <a:gs pos="100000">
              <a:srgbClr val="D3F9E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&#1085;&#1089;&#1082;.&#1073;&#1077;&#1083;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of.otdel@gomeluo.gomel.b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2551621" y="1203649"/>
            <a:ext cx="8664636" cy="134360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0070C0"/>
                </a:solidFill>
                <a:cs typeface="+mn-lt"/>
                <a:sym typeface="+mn-ea"/>
              </a:rPr>
              <a:t>Актуальные вопросы при формировании заказа кадров</a:t>
            </a:r>
            <a:endParaRPr lang="ru-RU" altLang="en-US" sz="4800" b="1" dirty="0">
              <a:solidFill>
                <a:srgbClr val="0070C0"/>
              </a:solidFill>
              <a:cs typeface="+mn-lt"/>
              <a:sym typeface="+mn-e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C3170A-2E3B-4942-93DA-CF03814684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307" cy="208444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0BA6CD3-3788-4F14-A7DD-40FCB6CC7EC7}"/>
              </a:ext>
            </a:extLst>
          </p:cNvPr>
          <p:cNvSpPr txBox="1">
            <a:spLocks noChangeArrowheads="1"/>
          </p:cNvSpPr>
          <p:nvPr/>
        </p:nvSpPr>
        <p:spPr>
          <a:xfrm>
            <a:off x="279068" y="4756902"/>
            <a:ext cx="8664636" cy="18006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Чёрненький Дмитрий Николаевич,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дошкольного, общего среднего, специального и профессионального образования главного управления образования Гомельского облисполкома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9A7E71-9B25-4770-B27B-D05385A73C21}"/>
              </a:ext>
            </a:extLst>
          </p:cNvPr>
          <p:cNvSpPr/>
          <p:nvPr/>
        </p:nvSpPr>
        <p:spPr>
          <a:xfrm>
            <a:off x="2286001" y="300446"/>
            <a:ext cx="9433248" cy="4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ОБРАЗОВАНИЯ ГОМЕЛЬСКОГО ОБЛИСПОЛКОМА</a:t>
            </a:r>
            <a:endParaRPr lang="ru-RU" alt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D6FAE5-E22A-63B6-F270-6D73CFA6C10F}"/>
              </a:ext>
            </a:extLst>
          </p:cNvPr>
          <p:cNvSpPr txBox="1"/>
          <p:nvPr/>
        </p:nvSpPr>
        <p:spPr>
          <a:xfrm>
            <a:off x="513382" y="4229120"/>
            <a:ext cx="11072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Пункт 14.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532B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Заключение договоров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 взаимодействии,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532B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согласование заявок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на подготовку учреждениями образования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допускаются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если количество лиц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(по годам),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заявляемое для подготовки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 учреждении образования, указанное в приложении к договору о взаимодействии, в заявке на подготовку,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соответствует данным, размещенным в автоматизированной системе.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112123" y="494779"/>
            <a:ext cx="10679504" cy="2871605"/>
            <a:chOff x="1018604" y="744160"/>
            <a:chExt cx="10679504" cy="28716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26326" y="744160"/>
              <a:ext cx="6307282" cy="120032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заполняют сведения</a:t>
              </a:r>
            </a:p>
            <a:p>
              <a:pPr algn="ctr"/>
              <a:r>
                <a:rPr lang="ru-RU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о дополнительной потребности в </a:t>
              </a: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автоматизированной информационной системе 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18604" y="2670678"/>
              <a:ext cx="3920293" cy="9450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Заключают договоры о взаимодействии 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с учреждения образования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591659" y="2646052"/>
              <a:ext cx="4106449" cy="951452"/>
            </a:xfrm>
            <a:prstGeom prst="rect">
              <a:avLst/>
            </a:prstGeom>
            <a:solidFill>
              <a:srgbClr val="DCAED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Направляют в учреждение образования заявки на подготовку специалистов, рабочих, служащих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 rot="3245057">
              <a:off x="5117049" y="1940655"/>
              <a:ext cx="450937" cy="755210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 rot="18349006">
              <a:off x="6866584" y="1955822"/>
              <a:ext cx="450937" cy="755210"/>
            </a:xfrm>
            <a:prstGeom prst="downArrow">
              <a:avLst/>
            </a:prstGeom>
            <a:solidFill>
              <a:srgbClr val="DCAED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636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D2D9B-87F1-4E0C-804E-6828545B1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93"/>
          <a:stretch/>
        </p:blipFill>
        <p:spPr>
          <a:xfrm>
            <a:off x="1" y="293511"/>
            <a:ext cx="12110598" cy="62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6BCB4-3527-DC9F-BB19-80A7DA29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74963-53D8-BE30-7381-12CDF664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8" y="265888"/>
            <a:ext cx="11203555" cy="59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9D53F-BB21-4CD5-B544-E35DFAC2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1FC9C-EAEE-413B-AE39-AC1D4F27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C0EC90-AD69-4211-8037-6941BCEA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7" y="104939"/>
            <a:ext cx="11957088" cy="62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C4AF0-2B48-4B1F-97DA-D01224BF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3D5D1-CC8B-4622-83E8-11C258D5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CCFDC-2A76-44AA-B096-9C0ECBAB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2" y="121298"/>
            <a:ext cx="1202985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700D-2D83-2B1C-2A78-DEA92801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F739F73-56EB-780F-8552-1085824B080A}"/>
              </a:ext>
            </a:extLst>
          </p:cNvPr>
          <p:cNvGrpSpPr/>
          <p:nvPr/>
        </p:nvGrpSpPr>
        <p:grpSpPr>
          <a:xfrm>
            <a:off x="1361209" y="4809897"/>
            <a:ext cx="8930045" cy="1465742"/>
            <a:chOff x="2242159" y="709030"/>
            <a:chExt cx="8259868" cy="146574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F21318A-D5A5-D493-AE32-338DDB090F0A}"/>
                </a:ext>
              </a:extLst>
            </p:cNvPr>
            <p:cNvSpPr/>
            <p:nvPr/>
          </p:nvSpPr>
          <p:spPr>
            <a:xfrm>
              <a:off x="8052422" y="709030"/>
              <a:ext cx="2449605" cy="14657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  <a:bevelB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образования</a:t>
              </a:r>
              <a:endParaRPr lang="x-non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5BA6366-8653-862F-AB27-A75ED4B0EE5D}"/>
                </a:ext>
              </a:extLst>
            </p:cNvPr>
            <p:cNvSpPr/>
            <p:nvPr/>
          </p:nvSpPr>
          <p:spPr>
            <a:xfrm>
              <a:off x="2242159" y="829648"/>
              <a:ext cx="2870911" cy="122222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Государственные органы </a:t>
              </a:r>
              <a:endParaRPr lang="x-non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AD71F939-A306-01E1-98A3-4ED606608396}"/>
                </a:ext>
              </a:extLst>
            </p:cNvPr>
            <p:cNvSpPr/>
            <p:nvPr/>
          </p:nvSpPr>
          <p:spPr>
            <a:xfrm>
              <a:off x="5245384" y="1048994"/>
              <a:ext cx="2674724" cy="766853"/>
            </a:xfrm>
            <a:prstGeom prst="rightArrow">
              <a:avLst>
                <a:gd name="adj1" fmla="val 50000"/>
                <a:gd name="adj2" fmla="val 133883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1 ноября</a:t>
              </a:r>
              <a:endParaRPr lang="x-non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A1C4BA-70C0-7E7A-41A9-B8FF48B18297}"/>
              </a:ext>
            </a:extLst>
          </p:cNvPr>
          <p:cNvGrpSpPr/>
          <p:nvPr/>
        </p:nvGrpSpPr>
        <p:grpSpPr>
          <a:xfrm>
            <a:off x="202170" y="341839"/>
            <a:ext cx="11112377" cy="3893621"/>
            <a:chOff x="202170" y="341839"/>
            <a:chExt cx="11112377" cy="389362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5F3AB8F-ADCD-A49A-0218-41774B800100}"/>
                </a:ext>
              </a:extLst>
            </p:cNvPr>
            <p:cNvSpPr/>
            <p:nvPr/>
          </p:nvSpPr>
          <p:spPr>
            <a:xfrm>
              <a:off x="8237233" y="496331"/>
              <a:ext cx="3077314" cy="669167"/>
            </a:xfrm>
            <a:prstGeom prst="rect">
              <a:avLst/>
            </a:prstGeom>
            <a:solidFill>
              <a:srgbClr val="D5F8C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b="1" dirty="0">
                  <a:solidFill>
                    <a:prstClr val="black"/>
                  </a:solidFill>
                </a:rPr>
                <a:t>Государственные органы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EFEF073-07D8-8CD3-00AD-BB42A593CC21}"/>
                </a:ext>
              </a:extLst>
            </p:cNvPr>
            <p:cNvSpPr/>
            <p:nvPr/>
          </p:nvSpPr>
          <p:spPr>
            <a:xfrm>
              <a:off x="3544913" y="3468607"/>
              <a:ext cx="2019574" cy="7668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договор о взаимодействии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9D82E85-EEE4-4A80-9A80-D6677A509D6F}"/>
                </a:ext>
              </a:extLst>
            </p:cNvPr>
            <p:cNvSpPr/>
            <p:nvPr/>
          </p:nvSpPr>
          <p:spPr>
            <a:xfrm>
              <a:off x="6280864" y="1730357"/>
              <a:ext cx="1990299" cy="823848"/>
            </a:xfrm>
            <a:prstGeom prst="rect">
              <a:avLst/>
            </a:prstGeom>
            <a:solidFill>
              <a:srgbClr val="DCAED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заявку на подготовку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B2C8713-5652-4258-3377-997734A0EC00}"/>
                </a:ext>
              </a:extLst>
            </p:cNvPr>
            <p:cNvSpPr/>
            <p:nvPr/>
          </p:nvSpPr>
          <p:spPr>
            <a:xfrm>
              <a:off x="202170" y="1756455"/>
              <a:ext cx="2509857" cy="6691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b="1" dirty="0">
                  <a:solidFill>
                    <a:prstClr val="black"/>
                  </a:solidFill>
                </a:rPr>
                <a:t>в автоматизированную систему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6FD25321-06C0-8C59-981F-D3902C727A37}"/>
                </a:ext>
              </a:extLst>
            </p:cNvPr>
            <p:cNvSpPr/>
            <p:nvPr/>
          </p:nvSpPr>
          <p:spPr>
            <a:xfrm>
              <a:off x="6933828" y="683382"/>
              <a:ext cx="954925" cy="515807"/>
            </a:xfrm>
            <a:prstGeom prst="rightArrow">
              <a:avLst>
                <a:gd name="adj1" fmla="val 50000"/>
                <a:gd name="adj2" fmla="val 82638"/>
              </a:avLst>
            </a:prstGeom>
            <a:solidFill>
              <a:srgbClr val="6CC49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defRPr/>
              </a:pPr>
              <a:endPara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Стрелка: счетверенная 21">
              <a:extLst>
                <a:ext uri="{FF2B5EF4-FFF2-40B4-BE49-F238E27FC236}">
                  <a16:creationId xmlns:a16="http://schemas.microsoft.com/office/drawing/2014/main" id="{DF498B51-27BD-2543-D744-DBE6C4B8E10C}"/>
                </a:ext>
              </a:extLst>
            </p:cNvPr>
            <p:cNvSpPr/>
            <p:nvPr/>
          </p:nvSpPr>
          <p:spPr>
            <a:xfrm>
              <a:off x="3002777" y="762299"/>
              <a:ext cx="3103847" cy="2657477"/>
            </a:xfrm>
            <a:prstGeom prst="quadArrow">
              <a:avLst>
                <a:gd name="adj1" fmla="val 18161"/>
                <a:gd name="adj2" fmla="val 13286"/>
                <a:gd name="adj3" fmla="val 19510"/>
              </a:avLst>
            </a:prstGeom>
            <a:solidFill>
              <a:srgbClr val="6CC49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вносят изменения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29B27C4-71AC-DCC1-18C7-95ED2EA483BC}"/>
                </a:ext>
              </a:extLst>
            </p:cNvPr>
            <p:cNvSpPr/>
            <p:nvPr/>
          </p:nvSpPr>
          <p:spPr>
            <a:xfrm>
              <a:off x="2712027" y="341839"/>
              <a:ext cx="3873321" cy="978152"/>
            </a:xfrm>
            <a:prstGeom prst="rect">
              <a:avLst/>
            </a:prstGeom>
            <a:solidFill>
              <a:srgbClr val="6CC4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ежегодно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1 октября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уточняют сведения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E861055-B4D4-5B53-6D8B-AFA48754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91"/>
            <a:ext cx="10515600" cy="3499077"/>
          </a:xfrm>
        </p:spPr>
        <p:txBody>
          <a:bodyPr/>
          <a:lstStyle/>
          <a:p>
            <a:pPr algn="just"/>
            <a:r>
              <a:rPr lang="x-none" sz="2400" b="1" dirty="0"/>
              <a:t>Сведения,</a:t>
            </a:r>
            <a:r>
              <a:rPr lang="x-none" sz="2400" dirty="0"/>
              <a:t> формируемые в автоматизированной системе, при необходимости </a:t>
            </a:r>
            <a:r>
              <a:rPr lang="x-none" sz="2400" b="1" dirty="0"/>
              <a:t>актуализируются</a:t>
            </a:r>
            <a:r>
              <a:rPr lang="x-none" sz="2400" dirty="0"/>
              <a:t> государственными органами </a:t>
            </a:r>
            <a:r>
              <a:rPr lang="x-none" sz="2400" b="1" dirty="0"/>
              <a:t>с учетом перспектив развития отраслей экономики и используются при разработке программ кадрового обеспечения</a:t>
            </a:r>
            <a:r>
              <a:rPr lang="x-none" sz="2400" dirty="0"/>
              <a:t>.</a:t>
            </a:r>
          </a:p>
          <a:p>
            <a:endParaRPr lang="x-none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D3A372F-4C38-42C3-A521-A8E38E18F250}"/>
              </a:ext>
            </a:extLst>
          </p:cNvPr>
          <p:cNvGrpSpPr/>
          <p:nvPr/>
        </p:nvGrpSpPr>
        <p:grpSpPr>
          <a:xfrm>
            <a:off x="1833671" y="2833393"/>
            <a:ext cx="8952093" cy="1575485"/>
            <a:chOff x="2559485" y="4286303"/>
            <a:chExt cx="7042599" cy="157548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056E01F5-F2AC-1BAC-0689-BCA8A64F7DD1}"/>
                </a:ext>
              </a:extLst>
            </p:cNvPr>
            <p:cNvSpPr/>
            <p:nvPr/>
          </p:nvSpPr>
          <p:spPr>
            <a:xfrm>
              <a:off x="6668947" y="4286303"/>
              <a:ext cx="2933137" cy="157548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Контрольные цифры приема в учреждения образования</a:t>
              </a:r>
              <a:endPara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55522B6-B5DE-773F-3B14-71989E93179D}"/>
                </a:ext>
              </a:extLst>
            </p:cNvPr>
            <p:cNvSpPr/>
            <p:nvPr/>
          </p:nvSpPr>
          <p:spPr>
            <a:xfrm>
              <a:off x="2559485" y="4357942"/>
              <a:ext cx="2357747" cy="1432209"/>
            </a:xfrm>
            <a:prstGeom prst="roundRect">
              <a:avLst/>
            </a:prstGeom>
            <a:scene3d>
              <a:camera prst="orthographicFront"/>
              <a:lightRig rig="sunrise" dir="t"/>
            </a:scene3d>
            <a:sp3d prstMaterial="dkEdge"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образования</a:t>
              </a:r>
              <a:endPara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E37D48D4-9701-C2D2-45DD-0067EC914DEC}"/>
                </a:ext>
              </a:extLst>
            </p:cNvPr>
            <p:cNvSpPr/>
            <p:nvPr/>
          </p:nvSpPr>
          <p:spPr>
            <a:xfrm>
              <a:off x="5156361" y="4596143"/>
              <a:ext cx="1426385" cy="812532"/>
            </a:xfrm>
            <a:prstGeom prst="rightArrow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  <a:bevelB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1 марта</a:t>
              </a:r>
              <a:endParaRPr lang="x-non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7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9A6D1E-887F-4B75-81D1-702C04128859}"/>
              </a:ext>
            </a:extLst>
          </p:cNvPr>
          <p:cNvSpPr txBox="1"/>
          <p:nvPr/>
        </p:nvSpPr>
        <p:spPr>
          <a:xfrm>
            <a:off x="1827245" y="2206689"/>
            <a:ext cx="8537510" cy="24446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4800" b="1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НОВОЕ В </a:t>
            </a:r>
            <a:r>
              <a:rPr lang="ru-RU" altLang="en-US" sz="4800" b="1" dirty="0">
                <a:solidFill>
                  <a:srgbClr val="0070C0"/>
                </a:solidFill>
                <a:cs typeface="+mn-lt"/>
                <a:sym typeface="+mn-ea"/>
              </a:rPr>
              <a:t>ЗАКОНОДАТЕЛЬСТВЕ</a:t>
            </a:r>
            <a:r>
              <a:rPr lang="ru-RU" altLang="en-US" sz="4800" b="1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 ОБ ОРГАНИЗАЦИИ ЦЕЛЕВОЙ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1466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7228A1-72AB-7C0D-E803-31B8C8874D20}"/>
              </a:ext>
            </a:extLst>
          </p:cNvPr>
          <p:cNvGrpSpPr/>
          <p:nvPr/>
        </p:nvGrpSpPr>
        <p:grpSpPr>
          <a:xfrm>
            <a:off x="1390262" y="131458"/>
            <a:ext cx="9825134" cy="6287549"/>
            <a:chOff x="2044936" y="0"/>
            <a:chExt cx="8499433" cy="628754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CB91145-AD41-0B3D-A7AC-7A570543B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685" t="36641" r="19341" b="19050"/>
            <a:stretch/>
          </p:blipFill>
          <p:spPr>
            <a:xfrm>
              <a:off x="2044936" y="0"/>
              <a:ext cx="8499433" cy="6287549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6432243" y="2502138"/>
              <a:ext cx="115239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07704" y="1720156"/>
              <a:ext cx="1941534" cy="0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4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728" y="120663"/>
            <a:ext cx="10199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ПОЛОЖЕНИЕ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о целевой подготовке специалистов, рабочих, служащ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их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728" y="2744026"/>
            <a:ext cx="113313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Пункт 2.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Организации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Республики Беларусь, заинтересованные в целевой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подготовке специалистов, рабочих, служащих,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осуществляют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профориентационную работу и отбор граждан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для получения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профессионально-технического, среднего специального образования,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общего или специального высшего образования на условиях целевой подготовки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945131" y="1399592"/>
            <a:ext cx="7937494" cy="318173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РАЗВИТИЕ КАДРОВОГО ПОТЕНЦИАЛА ПРЕДПРИЯТИЙ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4034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249357"/>
            <a:ext cx="11689080" cy="696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Заказчики, заинтересованные в целевой подготовке специалистов, рабочих,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подают заявки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088" y="5388137"/>
            <a:ext cx="3447288" cy="766246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- заказчики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60067" y="5308131"/>
            <a:ext cx="5721096" cy="899266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РОГУ, местные исполкомы, в подчинении которых находятся учреждения образования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3995928" y="5335126"/>
            <a:ext cx="2217420" cy="872271"/>
          </a:xfrm>
          <a:prstGeom prst="notchedRightArrow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 мая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06672" y="4086634"/>
            <a:ext cx="8413351" cy="697325"/>
          </a:xfrm>
          <a:prstGeom prst="rect">
            <a:avLst/>
          </a:prstGeom>
          <a:solidFill>
            <a:srgbClr val="78E8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 образование и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специалисты (рабочие) со среднеспециальным образованием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904" y="2208702"/>
            <a:ext cx="3447288" cy="801276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- заказчики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939621" y="2134114"/>
            <a:ext cx="2376660" cy="872271"/>
          </a:xfrm>
          <a:prstGeom prst="notchedRightArrow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 мая</a:t>
            </a:r>
          </a:p>
        </p:txBody>
      </p:sp>
      <p:sp>
        <p:nvSpPr>
          <p:cNvPr id="13" name="Объект 6"/>
          <p:cNvSpPr txBox="1"/>
          <p:nvPr/>
        </p:nvSpPr>
        <p:spPr>
          <a:xfrm>
            <a:off x="6506752" y="2173204"/>
            <a:ext cx="5427726" cy="872271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РОГУ, местные исполкомы, в подчинении (в составе, системе) которых они находятся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5160" y="933279"/>
            <a:ext cx="5214677" cy="6973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Среднее специальное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8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Учредители УО по согласованию с Минобразования с учетом планируемого приема утверждают количество «целевых» мест в подчиненных УО по каждой специальности и информируют УО и заказчиков: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 (рабочих)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июня;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рабочих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июня.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2E018-BD66-4CAF-B2BB-592A5A98AC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A5372D-D179-4800-B96C-09950C97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4" t="11564" r="32347" b="8980"/>
          <a:stretch/>
        </p:blipFill>
        <p:spPr>
          <a:xfrm>
            <a:off x="3256384" y="-1"/>
            <a:ext cx="5243804" cy="685096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D21942B-46AE-4799-8805-38A8BC1D950C}"/>
              </a:ext>
            </a:extLst>
          </p:cNvPr>
          <p:cNvSpPr/>
          <p:nvPr/>
        </p:nvSpPr>
        <p:spPr>
          <a:xfrm>
            <a:off x="1554297" y="4745020"/>
            <a:ext cx="899654" cy="4854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15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E3417F4-C827-46EB-9665-A905AB294FBD}"/>
              </a:ext>
            </a:extLst>
          </p:cNvPr>
          <p:cNvSpPr/>
          <p:nvPr/>
        </p:nvSpPr>
        <p:spPr>
          <a:xfrm>
            <a:off x="10358361" y="5757910"/>
            <a:ext cx="1202268" cy="8761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∑ = 30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62409D5-80CB-4B6D-B96D-A11FD9B3C956}"/>
              </a:ext>
            </a:extLst>
          </p:cNvPr>
          <p:cNvCxnSpPr/>
          <p:nvPr/>
        </p:nvCxnSpPr>
        <p:spPr>
          <a:xfrm>
            <a:off x="2453951" y="5230442"/>
            <a:ext cx="3788229" cy="14036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38449E-AD5F-4AC1-AAD7-ECBE2E12C63F}"/>
              </a:ext>
            </a:extLst>
          </p:cNvPr>
          <p:cNvCxnSpPr>
            <a:cxnSpLocks/>
          </p:cNvCxnSpPr>
          <p:nvPr/>
        </p:nvCxnSpPr>
        <p:spPr>
          <a:xfrm flipH="1">
            <a:off x="8304245" y="6257605"/>
            <a:ext cx="2054116" cy="479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3"/>
            <a:ext cx="12191999" cy="616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058" y="77174"/>
            <a:ext cx="1162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Вступительная кампания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597" y="2042305"/>
            <a:ext cx="11458730" cy="507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мест для получения образования на условиях целевой подготовки специалистов (рабочих) устанавливается по специальностям учредителями УО по согласованию с Министерством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получения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среднего специального образования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специальностям профиля образования: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Здравоохранение», «Сельское хозяйство» и «Ветеринария» - до 60%,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иным специальностям - до 50%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контрольных цифр приема.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F4419-3B5F-5BEC-7B4F-D12E6645D451}"/>
              </a:ext>
            </a:extLst>
          </p:cNvPr>
          <p:cNvSpPr txBox="1"/>
          <p:nvPr/>
        </p:nvSpPr>
        <p:spPr>
          <a:xfrm>
            <a:off x="2729949" y="732002"/>
            <a:ext cx="7832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Правила приема лиц для получения среднего специального образования, утвержденные Указом Президента Республики Беларусь от 27 января 2022 г. № 23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365124"/>
            <a:ext cx="10541726" cy="58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A24E5-7045-A072-EB39-CC52DF7C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1" y="374456"/>
            <a:ext cx="2128935" cy="4652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x-non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4399A9E-80BF-0981-0693-A101D3CE9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166" t="27949" r="13493" b="22083"/>
          <a:stretch>
            <a:fillRect/>
          </a:stretch>
        </p:blipFill>
        <p:spPr>
          <a:xfrm>
            <a:off x="2369976" y="266710"/>
            <a:ext cx="9479901" cy="64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E43F6-9235-73A2-38D8-200F484B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77425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5B9BD5"/>
                </a:solidFill>
                <a:latin typeface="TimesNewRomanPSMT"/>
              </a:rPr>
              <a:t>ПОЛОЖЕНИЕ о целевой  подготовке специалистов,</a:t>
            </a:r>
            <a:br>
              <a:rPr lang="ru-RU" sz="2800" b="1" dirty="0">
                <a:solidFill>
                  <a:srgbClr val="5B9BD5"/>
                </a:solidFill>
                <a:latin typeface="TimesNewRomanPSMT"/>
              </a:rPr>
            </a:br>
            <a:r>
              <a:rPr lang="ru-RU" sz="2800" b="1" dirty="0">
                <a:solidFill>
                  <a:srgbClr val="5B9BD5"/>
                </a:solidFill>
                <a:latin typeface="TimesNewRomanPSMT"/>
              </a:rPr>
              <a:t>рабочих, служащих</a:t>
            </a:r>
            <a:br>
              <a:rPr lang="ru-RU" sz="2400" b="1" dirty="0">
                <a:solidFill>
                  <a:srgbClr val="5B9BD5"/>
                </a:solidFill>
                <a:latin typeface="Calibri"/>
              </a:rPr>
            </a:br>
            <a:endParaRPr lang="x-none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B6033-320F-EAC4-184C-9AA54209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524000"/>
            <a:ext cx="11535507" cy="51698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Пункт </a:t>
            </a:r>
            <a:r>
              <a:rPr lang="x-none"/>
              <a:t>8</a:t>
            </a:r>
            <a:r>
              <a:rPr lang="x-none" dirty="0"/>
              <a:t>. В период получения образования </a:t>
            </a:r>
            <a:r>
              <a:rPr lang="x-none" b="1" dirty="0">
                <a:solidFill>
                  <a:srgbClr val="FF0000"/>
                </a:solidFill>
              </a:rPr>
              <a:t>договор может быть расторгнут </a:t>
            </a:r>
            <a:r>
              <a:rPr lang="x-none" dirty="0"/>
              <a:t>при наличии следующих оснований:</a:t>
            </a:r>
          </a:p>
          <a:p>
            <a:pPr lvl="1"/>
            <a:r>
              <a:rPr lang="x-none" dirty="0"/>
              <a:t>установление гражданину, не достигшему 18-летнего возраста, инвалидности;</a:t>
            </a:r>
          </a:p>
          <a:p>
            <a:pPr lvl="1"/>
            <a:r>
              <a:rPr lang="x-none" dirty="0"/>
              <a:t>установление гражданину инвалидности I или II группы;</a:t>
            </a:r>
          </a:p>
          <a:p>
            <a:pPr lvl="1"/>
            <a:r>
              <a:rPr lang="x-none" dirty="0"/>
              <a:t>установление одному из родителей, усыновителей (</a:t>
            </a:r>
            <a:r>
              <a:rPr lang="x-none" dirty="0" err="1"/>
              <a:t>удочерителей</a:t>
            </a:r>
            <a:r>
              <a:rPr lang="x-none" dirty="0"/>
              <a:t>) или супругу (супруге) гражданина инвалидности I или II группы или инвалидности ребенку гражданина;</a:t>
            </a:r>
          </a:p>
          <a:p>
            <a:pPr lvl="1"/>
            <a:r>
              <a:rPr lang="x-none" dirty="0"/>
              <a:t>возникновение медицинских противопоказаний к работе по получаемой специальности и присваиваемой квалификации;</a:t>
            </a:r>
          </a:p>
          <a:p>
            <a:pPr lvl="1"/>
            <a:r>
              <a:rPr lang="x-none" dirty="0"/>
              <a:t>ликвидация заказчика;</a:t>
            </a:r>
          </a:p>
          <a:p>
            <a:pPr lvl="1"/>
            <a:r>
              <a:rPr lang="x-none" dirty="0"/>
              <a:t>досрочное прекращение образовательных отношений по обстоятельствам, не зависящим от воли гражданина, учреждения образования.</a:t>
            </a:r>
          </a:p>
          <a:p>
            <a:pPr marL="0" indent="0" algn="just">
              <a:buNone/>
            </a:pPr>
            <a:r>
              <a:rPr lang="x-none" dirty="0"/>
              <a:t>В </a:t>
            </a:r>
            <a:r>
              <a:rPr lang="x-none" b="1" dirty="0">
                <a:solidFill>
                  <a:srgbClr val="FF0000"/>
                </a:solidFill>
              </a:rPr>
              <a:t>период получения образования договор может быть расторгнут по инициативе организации - заказчика кадров </a:t>
            </a:r>
            <a:r>
              <a:rPr lang="x-none" dirty="0"/>
              <a:t>в связи </a:t>
            </a:r>
            <a:r>
              <a:rPr lang="x-none" b="1" dirty="0">
                <a:solidFill>
                  <a:srgbClr val="FF0000"/>
                </a:solidFill>
              </a:rPr>
              <a:t>с наличием препятствий для приема на работу</a:t>
            </a:r>
            <a:r>
              <a:rPr lang="x-none" dirty="0">
                <a:solidFill>
                  <a:srgbClr val="00B050"/>
                </a:solidFill>
              </a:rPr>
              <a:t> </a:t>
            </a:r>
            <a:r>
              <a:rPr lang="x-none" dirty="0"/>
              <a:t>(военную службу (службу</a:t>
            </a:r>
            <a:r>
              <a:rPr lang="x-none"/>
              <a:t>).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x-none" i="1"/>
              <a:t>(</a:t>
            </a:r>
            <a:r>
              <a:rPr lang="x-none" i="1" dirty="0"/>
              <a:t>часть </a:t>
            </a:r>
            <a:r>
              <a:rPr lang="x-none" i="1"/>
              <a:t>вторая п</a:t>
            </a:r>
            <a:r>
              <a:rPr lang="ru-RU" i="1" dirty="0" err="1"/>
              <a:t>ункта</a:t>
            </a:r>
            <a:r>
              <a:rPr lang="x-none" i="1"/>
              <a:t> </a:t>
            </a:r>
            <a:r>
              <a:rPr lang="x-none" i="1" dirty="0"/>
              <a:t>8 введена </a:t>
            </a:r>
            <a:r>
              <a:rPr lang="x-none" i="1"/>
              <a:t>постановлением Сов</a:t>
            </a:r>
            <a:r>
              <a:rPr lang="ru-RU" i="1" dirty="0" err="1"/>
              <a:t>ета</a:t>
            </a:r>
            <a:r>
              <a:rPr lang="ru-RU" i="1" dirty="0"/>
              <a:t> М</a:t>
            </a:r>
            <a:r>
              <a:rPr lang="x-none" i="1"/>
              <a:t>ин</a:t>
            </a:r>
            <a:r>
              <a:rPr lang="ru-RU" i="1" dirty="0" err="1"/>
              <a:t>истров</a:t>
            </a:r>
            <a:r>
              <a:rPr lang="ru-RU" i="1" dirty="0"/>
              <a:t> Республики Беларусь</a:t>
            </a:r>
            <a:r>
              <a:rPr lang="x-none" i="1"/>
              <a:t> </a:t>
            </a:r>
            <a:r>
              <a:rPr lang="x-none" i="1" dirty="0"/>
              <a:t>от 01.08.2025 </a:t>
            </a:r>
            <a:r>
              <a:rPr lang="ru-RU" i="1" dirty="0"/>
              <a:t>№ </a:t>
            </a:r>
            <a:r>
              <a:rPr lang="x-none" i="1" dirty="0"/>
              <a:t>420)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90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6" y="324903"/>
            <a:ext cx="10757034" cy="945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Срок обязательной работы при направлении на работу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992" y="4839336"/>
            <a:ext cx="10968574" cy="160065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Конкретный срок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обязательной работы при направлении на работу для выпускников, получивших высшее, среднее специальное или профессионально-техническое образование на условиях целевой подготовки,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устанавливается договором о целевой подготовке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специалиста с высшим образованием, специалиста (рабочего) со средним специальным образованием, рабочего (служащего) с профессионально-техническим образованием.</a:t>
            </a:r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279" y="79771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Статья 75</a:t>
            </a:r>
            <a:r>
              <a:rPr kumimoji="0" lang="ru-RU" sz="1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Кодекса Республики Беларусь об образовании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Направление на работу выпускников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3"/>
          <p:cNvGraphicFramePr/>
          <p:nvPr>
            <p:extLst>
              <p:ext uri="{D42A27DB-BD31-4B8C-83A1-F6EECF244321}">
                <p14:modId xmlns:p14="http://schemas.microsoft.com/office/powerpoint/2010/main" val="2001211974"/>
              </p:ext>
            </p:extLst>
          </p:nvPr>
        </p:nvGraphicFramePr>
        <p:xfrm>
          <a:off x="888275" y="1533398"/>
          <a:ext cx="10424160" cy="2883702"/>
        </p:xfrm>
        <a:graphic>
          <a:graphicData uri="http://schemas.openxmlformats.org/drawingml/2006/table">
            <a:tbl>
              <a:tblPr firstRow="1" bandRow="1"/>
              <a:tblGrid>
                <a:gridCol w="607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Уровень образования в дневной форме получения образования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Срок обязательной работы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общее высшее или специальное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высшее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 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5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углубленное высшее или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среднее специальное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 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3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профессионально-техническое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 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EE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2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844DC-BAB8-2C5A-4745-C5F0C4F0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7" y="215139"/>
            <a:ext cx="11511419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Беларусь об образовании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Статья 78.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Возмещение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b="1" dirty="0"/>
              <a:t>в республиканский и (или) местные бюджеты средств, затраченных государством на подготовку научного работника высшей квалификации, специалиста, рабочего, служащего</a:t>
            </a:r>
            <a:endParaRPr lang="x-none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6A175-A822-F141-4AC1-18AD2F01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2" y="1653436"/>
            <a:ext cx="11649204" cy="52045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b="1" dirty="0">
                <a:solidFill>
                  <a:srgbClr val="FF0000"/>
                </a:solidFill>
              </a:rPr>
              <a:t>организация - заказчик кадров </a:t>
            </a:r>
            <a:r>
              <a:rPr lang="ru-RU" sz="4200" b="1" dirty="0">
                <a:solidFill>
                  <a:srgbClr val="00B050"/>
                </a:solidFill>
              </a:rPr>
              <a:t>- </a:t>
            </a:r>
            <a:r>
              <a:rPr lang="ru-RU" sz="4200" dirty="0"/>
              <a:t>в случае: </a:t>
            </a:r>
          </a:p>
          <a:p>
            <a:pPr marL="447675" indent="266700" algn="just">
              <a:buFont typeface="Wingdings" panose="05000000000000000000" pitchFamily="2" charset="2"/>
              <a:buChar char="ü"/>
            </a:pPr>
            <a:r>
              <a:rPr lang="ru-RU" sz="4200" dirty="0"/>
              <a:t>необоснованного отказа в приеме на работу по полученной специальности, присвоенной квалификации;</a:t>
            </a:r>
          </a:p>
          <a:p>
            <a:pPr marL="447675" indent="266700" algn="just">
              <a:buFont typeface="Wingdings" panose="05000000000000000000" pitchFamily="2" charset="2"/>
              <a:buChar char="ü"/>
            </a:pPr>
            <a:r>
              <a:rPr lang="ru-RU" sz="4200" dirty="0"/>
              <a:t>необоснованного расторжения или невыполнения условий договора о целевой подготовке специалиста</a:t>
            </a:r>
          </a:p>
          <a:p>
            <a:pPr algn="just"/>
            <a:r>
              <a:rPr lang="ru-RU" sz="4200" b="1" dirty="0">
                <a:solidFill>
                  <a:srgbClr val="FF0000"/>
                </a:solidFill>
              </a:rPr>
              <a:t>наниматель</a:t>
            </a:r>
            <a:r>
              <a:rPr lang="ru-RU" sz="4200" b="1" dirty="0">
                <a:solidFill>
                  <a:srgbClr val="00B050"/>
                </a:solidFill>
              </a:rPr>
              <a:t> - </a:t>
            </a:r>
            <a:r>
              <a:rPr lang="ru-RU" sz="4200" dirty="0"/>
              <a:t>при прекращении трудового договора с молодым специалистом, молодым рабочим (служащим) до истечения срока обязательной работы </a:t>
            </a:r>
            <a:r>
              <a:rPr lang="ru-RU" sz="4200" b="1" dirty="0">
                <a:solidFill>
                  <a:srgbClr val="FF0000"/>
                </a:solidFill>
              </a:rPr>
              <a:t>кроме</a:t>
            </a:r>
            <a:r>
              <a:rPr lang="ru-RU" sz="4200" dirty="0">
                <a:solidFill>
                  <a:srgbClr val="FF0000"/>
                </a:solidFill>
              </a:rPr>
              <a:t>: </a:t>
            </a:r>
          </a:p>
          <a:p>
            <a:pPr marL="1162050" indent="180975" algn="just">
              <a:buFont typeface="Wingdings" panose="05000000000000000000" pitchFamily="2" charset="2"/>
              <a:buChar char="ü"/>
            </a:pPr>
            <a:r>
              <a:rPr lang="ru-RU" sz="4200" i="1" dirty="0"/>
              <a:t>перевода на выборную должность служащего (п. 4 части второй ст. 35 Трудового кодекса Республики Беларусь;</a:t>
            </a:r>
          </a:p>
          <a:p>
            <a:pPr marL="1162050" indent="180975" algn="just">
              <a:buFont typeface="Wingdings" panose="05000000000000000000" pitchFamily="2" charset="2"/>
              <a:buChar char="ü"/>
            </a:pPr>
            <a:r>
              <a:rPr lang="ru-RU" sz="4200" i="1" dirty="0"/>
              <a:t>принятия решения учреждением образования о перераспределении, перенаправлении на работу молодого специалиста (рабочего) либо о выдаче ему справки о самостоятельном трудоустройстве; </a:t>
            </a:r>
          </a:p>
          <a:p>
            <a:pPr algn="just">
              <a:lnSpc>
                <a:spcPct val="110000"/>
              </a:lnSpc>
            </a:pPr>
            <a:r>
              <a:rPr lang="ru-RU" sz="4200" b="1" dirty="0">
                <a:solidFill>
                  <a:srgbClr val="FF0000"/>
                </a:solidFill>
              </a:rPr>
              <a:t>обучающийся, </a:t>
            </a:r>
            <a:r>
              <a:rPr lang="ru-RU" sz="4200" dirty="0"/>
              <a:t>с которым </a:t>
            </a:r>
            <a:r>
              <a:rPr lang="ru-RU" sz="4200" u="sng" dirty="0"/>
              <a:t>договор о целевой подготовке расторгнут </a:t>
            </a:r>
            <a:r>
              <a:rPr lang="ru-RU" sz="4200" dirty="0"/>
              <a:t>в период получения образования </a:t>
            </a:r>
            <a:r>
              <a:rPr lang="ru-RU" sz="4200" u="sng" dirty="0"/>
              <a:t>по инициативе организации - заказчика кадров в связи с ликвидацией </a:t>
            </a:r>
            <a:r>
              <a:rPr lang="ru-RU" sz="4200" dirty="0"/>
              <a:t>организации - заказчика кадров </a:t>
            </a:r>
            <a:r>
              <a:rPr lang="ru-RU" sz="4200" u="sng" dirty="0"/>
              <a:t>или наличием препятствий для приема на работу</a:t>
            </a:r>
            <a:r>
              <a:rPr lang="ru-RU" sz="4200" dirty="0"/>
              <a:t> после получения образования, </a:t>
            </a:r>
            <a:r>
              <a:rPr lang="ru-RU" sz="4200" u="sng" dirty="0"/>
              <a:t>вправе заключить договор о подготовке</a:t>
            </a:r>
            <a:r>
              <a:rPr lang="ru-RU" sz="4200" dirty="0"/>
              <a:t> специалиста, рабочего (служащего) </a:t>
            </a:r>
            <a:r>
              <a:rPr lang="ru-RU" sz="4200" u="sng" dirty="0"/>
              <a:t>за счет средств </a:t>
            </a:r>
            <a:r>
              <a:rPr lang="ru-RU" sz="4200" dirty="0"/>
              <a:t>республиканского и (или) местных </a:t>
            </a:r>
            <a:r>
              <a:rPr lang="ru-RU" sz="4200" u="sng" dirty="0"/>
              <a:t>бюджетов</a:t>
            </a:r>
            <a:r>
              <a:rPr lang="ru-RU" sz="4200" dirty="0"/>
              <a:t>. В случае отказа он </a:t>
            </a:r>
            <a:r>
              <a:rPr lang="ru-RU" sz="4200" b="1" dirty="0">
                <a:solidFill>
                  <a:srgbClr val="FF0000"/>
                </a:solidFill>
              </a:rPr>
              <a:t>обязан возместить в республиканский и (или) местные бюджеты средства, затраченные государством на его подготовку.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556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173CC2-0311-3A59-A570-17EBEE6FDF84}"/>
              </a:ext>
            </a:extLst>
          </p:cNvPr>
          <p:cNvSpPr/>
          <p:nvPr/>
        </p:nvSpPr>
        <p:spPr>
          <a:xfrm>
            <a:off x="156673" y="1036401"/>
            <a:ext cx="59393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ПОЛОЖЕНИЕ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</a:rPr>
              <a:t>О ПОРЯДКЕ ВОЗМЕЩЕНИЯ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 В РЕСПУБЛИКАНСКИЙ И (ИЛИ) МЕСТНЫЕ БЮДЖЕТЫ СРЕДСТВ, ЗАТРАЧЕННЫХ ГОСУДАРСТВОМ НА ПОДГОТОВКУ НАУЧНОГО РАБОТНИКА ВЫСШЕЙ КВАЛИФИКАЦИИ, СПЕЦИАЛИСТА, РАБОЧЕГО, СЛУЖАЩЕГО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</a:rPr>
              <a:t>(в ред. постановлений Совмина от 05.12.2024 N 911, от 01.08.2025 N 420)</a:t>
            </a:r>
          </a:p>
          <a:p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270E1F-AC2B-D7C7-DA76-E50C66D542AF}"/>
              </a:ext>
            </a:extLst>
          </p:cNvPr>
          <p:cNvSpPr/>
          <p:nvPr/>
        </p:nvSpPr>
        <p:spPr>
          <a:xfrm>
            <a:off x="6252673" y="1036401"/>
            <a:ext cx="59393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2A3439"/>
                </a:solidFill>
                <a:latin typeface="Roboto" panose="02000000000000000000" pitchFamily="2" charset="0"/>
              </a:rPr>
              <a:t>ПОЛОЖЕНИЕ </a:t>
            </a:r>
            <a:r>
              <a:rPr lang="x-none" sz="1600" b="1" dirty="0">
                <a:solidFill>
                  <a:schemeClr val="accent2"/>
                </a:solidFill>
                <a:latin typeface="Roboto" panose="02000000000000000000" pitchFamily="2" charset="0"/>
              </a:rPr>
              <a:t>О ПОРЯДКЕ РАСПРЕДЕЛЕНИЯ,</a:t>
            </a:r>
            <a:r>
              <a:rPr lang="x-none" sz="1600" b="1" dirty="0">
                <a:solidFill>
                  <a:srgbClr val="2A3439"/>
                </a:solidFill>
                <a:latin typeface="Roboto" panose="02000000000000000000" pitchFamily="2" charset="0"/>
              </a:rPr>
              <a:t> ПЕРЕРАСПРЕДЕЛЕНИЯ, НАПРАВЛЕНИЯ НА РАБОТУ, ПЕРЕНАПРАВЛЕНИЯ НА РАБОТУ, ПРЕДОСТАВЛЕНИЯ МЕСТА РАБОТЫ ВЫПУСКНИКАМ, ПОЛУЧИВШИМ НАУЧНО-ОРИЕНТИРОВАННОЕ, ВЫСШЕЕ, СРЕДНЕЕ СПЕЦИАЛЬНОЕ ИЛИ ПРОФЕССИОНАЛЬНО-ТЕХНИЧЕСКОЕ ОБРАЗОВАНИЕ </a:t>
            </a:r>
            <a:r>
              <a:rPr lang="ru-RU" sz="1600" b="1" dirty="0">
                <a:solidFill>
                  <a:srgbClr val="2A3439"/>
                </a:solidFill>
                <a:latin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2A3439"/>
                </a:solidFill>
                <a:latin typeface="Roboto" panose="02000000000000000000" pitchFamily="2" charset="0"/>
              </a:rPr>
              <a:t>(в ред. постановлений Совмина от 05.12.2024 N 911, </a:t>
            </a:r>
            <a:r>
              <a:rPr lang="ru-RU" sz="1400" dirty="0">
                <a:solidFill>
                  <a:schemeClr val="accent2"/>
                </a:solidFill>
                <a:latin typeface="Roboto" panose="02000000000000000000" pitchFamily="2" charset="0"/>
              </a:rPr>
              <a:t>от 01.08.2025 N 420</a:t>
            </a:r>
            <a:r>
              <a:rPr lang="ru-RU" sz="1400" dirty="0">
                <a:solidFill>
                  <a:srgbClr val="2A3439"/>
                </a:solidFill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5058682-14C1-31C1-2BD0-B78A438F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995" y="3036949"/>
            <a:ext cx="11711355" cy="353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ПУНКТЫ 3, 31, 35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7CB68-022A-B5B8-59BD-5915C0E8FD72}"/>
              </a:ext>
            </a:extLst>
          </p:cNvPr>
          <p:cNvSpPr txBox="1"/>
          <p:nvPr/>
        </p:nvSpPr>
        <p:spPr>
          <a:xfrm>
            <a:off x="156673" y="120321"/>
            <a:ext cx="1187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Совета Министров Республики Беларусь от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1.08.2022 № 572</a:t>
            </a:r>
            <a:b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 ВОПРОСАХ РЕАЛИЗАЦИИ ОБРАЗОВАТЕЛЬНЫХ ПРОГРАММ»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54E854-C470-A684-AD16-DC024DD6AE5B}"/>
              </a:ext>
            </a:extLst>
          </p:cNvPr>
          <p:cNvGrpSpPr/>
          <p:nvPr/>
        </p:nvGrpSpPr>
        <p:grpSpPr>
          <a:xfrm>
            <a:off x="530714" y="3615862"/>
            <a:ext cx="6913440" cy="1296108"/>
            <a:chOff x="530714" y="3615862"/>
            <a:chExt cx="6913440" cy="129610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06BBAAB-537A-E879-91B4-198C840C30FE}"/>
                </a:ext>
              </a:extLst>
            </p:cNvPr>
            <p:cNvSpPr/>
            <p:nvPr/>
          </p:nvSpPr>
          <p:spPr>
            <a:xfrm>
              <a:off x="530714" y="3983921"/>
              <a:ext cx="2145323" cy="9269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Наниматель</a:t>
              </a:r>
              <a:endParaRPr lang="x-none" sz="2400" b="1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4AA666E-8B4B-F167-BE47-740921EEDE3A}"/>
                </a:ext>
              </a:extLst>
            </p:cNvPr>
            <p:cNvSpPr/>
            <p:nvPr/>
          </p:nvSpPr>
          <p:spPr>
            <a:xfrm>
              <a:off x="5298831" y="3879376"/>
              <a:ext cx="2145323" cy="103246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Учреждение образование</a:t>
              </a:r>
              <a:endParaRPr lang="x-none" sz="2400" dirty="0"/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0FEA086C-0C7B-E275-1983-8B3B14FF76C2}"/>
                </a:ext>
              </a:extLst>
            </p:cNvPr>
            <p:cNvSpPr/>
            <p:nvPr/>
          </p:nvSpPr>
          <p:spPr>
            <a:xfrm>
              <a:off x="2895600" y="3985010"/>
              <a:ext cx="2145323" cy="92696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 рабочих дней</a:t>
              </a:r>
              <a:endPara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A96D7-66AB-AC21-0373-CC3D12CAB2B3}"/>
                </a:ext>
              </a:extLst>
            </p:cNvPr>
            <p:cNvSpPr txBox="1"/>
            <p:nvPr/>
          </p:nvSpPr>
          <p:spPr>
            <a:xfrm>
              <a:off x="2676037" y="3615862"/>
              <a:ext cx="214532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не прибытие</a:t>
              </a:r>
            </a:p>
            <a:p>
              <a:pPr algn="ctr">
                <a:lnSpc>
                  <a:spcPts val="14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 на рабочее место</a:t>
              </a:r>
              <a:endParaRPr lang="x-non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E6CD746-B75B-8E9A-84B8-6D669EE92B40}"/>
              </a:ext>
            </a:extLst>
          </p:cNvPr>
          <p:cNvGrpSpPr/>
          <p:nvPr/>
        </p:nvGrpSpPr>
        <p:grpSpPr>
          <a:xfrm>
            <a:off x="4516561" y="5200947"/>
            <a:ext cx="6913440" cy="1241027"/>
            <a:chOff x="530714" y="3670943"/>
            <a:chExt cx="6913440" cy="124102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16D1CA7-95EE-868F-9EC2-7A51A740EC2F}"/>
                </a:ext>
              </a:extLst>
            </p:cNvPr>
            <p:cNvSpPr/>
            <p:nvPr/>
          </p:nvSpPr>
          <p:spPr>
            <a:xfrm>
              <a:off x="530714" y="3983921"/>
              <a:ext cx="2145323" cy="9269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Наниматель</a:t>
              </a:r>
              <a:endParaRPr lang="x-none" sz="2400" b="1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385CD10-6CDD-2C1F-7E91-2A314E9754AE}"/>
                </a:ext>
              </a:extLst>
            </p:cNvPr>
            <p:cNvSpPr/>
            <p:nvPr/>
          </p:nvSpPr>
          <p:spPr>
            <a:xfrm>
              <a:off x="5298831" y="3879376"/>
              <a:ext cx="2145323" cy="103246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Учреждение образование</a:t>
              </a:r>
              <a:endParaRPr lang="x-none" sz="2400" dirty="0"/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1CA0CB42-1797-526D-540F-41986458DA0A}"/>
                </a:ext>
              </a:extLst>
            </p:cNvPr>
            <p:cNvSpPr/>
            <p:nvPr/>
          </p:nvSpPr>
          <p:spPr>
            <a:xfrm>
              <a:off x="2895600" y="3985010"/>
              <a:ext cx="2145323" cy="92696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 рабочих дней</a:t>
              </a:r>
              <a:endPara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A42DBE-350E-BC9E-E1E7-126F5F6212A2}"/>
                </a:ext>
              </a:extLst>
            </p:cNvPr>
            <p:cNvSpPr txBox="1"/>
            <p:nvPr/>
          </p:nvSpPr>
          <p:spPr>
            <a:xfrm>
              <a:off x="2676037" y="3670943"/>
              <a:ext cx="1978024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увольнение выпускника</a:t>
              </a:r>
              <a:endParaRPr lang="x-none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8" y="42378"/>
            <a:ext cx="10207925" cy="397276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en-US" sz="1600" b="1" dirty="0">
                <a:solidFill>
                  <a:srgbClr val="002060"/>
                </a:solidFill>
                <a:cs typeface="+mn-lt"/>
              </a:rPr>
              <a:t>РЕЗУЛЬТАТЫ ОПРОСА ВЫПУСКНИКОВ О ФАКТОРАХ, ВЛИЯЮЩИХ НА  ЗАКРЕПЛЕНИЕ МОЛОДЫХ СПЕЦИАЛИСТОВ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2690" y="770416"/>
          <a:ext cx="6483494" cy="605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936184" y="997528"/>
          <a:ext cx="5034142" cy="570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811" y="829138"/>
          <a:ext cx="3025211" cy="55820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25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размером оплаты труда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Выполнение объема работ, не входящих в круг непосредственных обязанностей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Желание продолжить обучение в университете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Ошиблись с выбором и данная профессия оказалась не подходящей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взаимоотношениями в коллективе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графиком рабочего времени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вредных/опасных производственных факторов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Недостаточно современное оборудование и технологии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жилья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содействия со стороны непосредственного руководителя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постоянного рабочего места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1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помощи в начале трудовой деятельности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3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Недостаточно времени на адаптацию к условиям производства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спецодежды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устраивают бытовые условия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оплата за проживание в общежитии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36184" y="1176214"/>
          <a:ext cx="2404654" cy="47581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0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Достаточный уровень заработной платы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Установление хороших взаимоотношений с коллегами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Возможность карьерного роста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постоянного профессионального развития/обучения в условиях предприятия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Стабильность организации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получения жилья (в </a:t>
                      </a:r>
                      <a:r>
                        <a:rPr lang="ru-RU" sz="1100" dirty="0" err="1">
                          <a:effectLst/>
                        </a:rPr>
                        <a:t>т.ч</a:t>
                      </a:r>
                      <a:r>
                        <a:rPr lang="ru-RU" sz="1100" dirty="0">
                          <a:effectLst/>
                        </a:rPr>
                        <a:t>. арендного)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Близость к дому и шаговая доступность социальных объектов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Престиж предприятия/организации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закрепленных специалистов/наставников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72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работы на современной технике, знакомства с новыми технологиями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1487" y="431862"/>
            <a:ext cx="591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Основные причины смены места работы:</a:t>
            </a:r>
            <a:r>
              <a:rPr lang="ru-RU" sz="16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6195" y="562354"/>
            <a:ext cx="5203767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</a:rPr>
              <a:t>Наиболее значимые факторы, влияющие на продолжение трудовых отношений:</a:t>
            </a:r>
            <a:r>
              <a:rPr lang="ru-RU" sz="1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D49D07-75B1-A11A-4B58-544D9B38EA2D}"/>
              </a:ext>
            </a:extLst>
          </p:cNvPr>
          <p:cNvSpPr txBox="1"/>
          <p:nvPr/>
        </p:nvSpPr>
        <p:spPr>
          <a:xfrm>
            <a:off x="156673" y="120321"/>
            <a:ext cx="1187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Совета Министров Республики Беларусь от 31.08.2022 № 572</a:t>
            </a:r>
            <a:b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 ВОПРОСАХ РЕАЛИЗАЦИИ ОБРАЗОВАТЕЛЬНЫХ ПРОГРАММ»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F5C626-6791-C332-0C64-17D8991291FE}"/>
              </a:ext>
            </a:extLst>
          </p:cNvPr>
          <p:cNvSpPr/>
          <p:nvPr/>
        </p:nvSpPr>
        <p:spPr>
          <a:xfrm>
            <a:off x="313347" y="1036401"/>
            <a:ext cx="116298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b="1" dirty="0">
                <a:solidFill>
                  <a:srgbClr val="2A3439"/>
                </a:solidFill>
                <a:latin typeface="Roboto" panose="02000000000000000000" pitchFamily="2" charset="0"/>
              </a:rPr>
              <a:t>ПОЛОЖЕНИЕ </a:t>
            </a:r>
            <a:r>
              <a:rPr lang="x-none" b="1" dirty="0">
                <a:solidFill>
                  <a:schemeClr val="accent2"/>
                </a:solidFill>
                <a:latin typeface="Roboto" panose="02000000000000000000" pitchFamily="2" charset="0"/>
              </a:rPr>
              <a:t>О ПОРЯДКЕ РАСПРЕДЕЛЕНИЯ,</a:t>
            </a:r>
            <a:r>
              <a:rPr lang="x-none" b="1" dirty="0">
                <a:solidFill>
                  <a:srgbClr val="2A3439"/>
                </a:solidFill>
                <a:latin typeface="Roboto" panose="02000000000000000000" pitchFamily="2" charset="0"/>
              </a:rPr>
              <a:t> ПЕРЕРАСПРЕДЕЛЕНИЯ, НАПРАВЛЕНИЯ НА РАБОТУ, ПЕРЕНАПРАВЛЕНИЯ НА РАБОТУ, ПРЕДОСТАВЛЕНИЯ МЕСТА РАБОТЫ ВЫПУСКНИКАМ, ПОЛУЧИВШИМ НАУЧНО-ОРИЕНТИРОВАННОЕ, ВЫСШЕЕ, СРЕДНЕЕ СПЕЦИАЛЬНОЕ ИЛИ ПРОФЕССИОНАЛЬНО-ТЕХНИЧЕСКОЕ ОБРАЗОВАНИЕ </a:t>
            </a:r>
            <a:r>
              <a:rPr lang="ru-RU" b="1" dirty="0">
                <a:solidFill>
                  <a:srgbClr val="2A3439"/>
                </a:solidFill>
                <a:latin typeface="Roboto" panose="02000000000000000000" pitchFamily="2" charset="0"/>
              </a:rPr>
              <a:t> </a:t>
            </a:r>
            <a:r>
              <a:rPr lang="ru-RU" sz="1600" dirty="0">
                <a:solidFill>
                  <a:srgbClr val="2A3439"/>
                </a:solidFill>
                <a:latin typeface="Roboto" panose="02000000000000000000" pitchFamily="2" charset="0"/>
              </a:rPr>
              <a:t>(в ред. постановлений Совмина от 05.12.2024 N 911, </a:t>
            </a: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</a:rPr>
              <a:t>от 01.08.2025 N 420</a:t>
            </a:r>
            <a:r>
              <a:rPr lang="ru-RU" sz="1600" dirty="0">
                <a:solidFill>
                  <a:srgbClr val="2A3439"/>
                </a:solidFill>
                <a:latin typeface="Roboto" panose="02000000000000000000" pitchFamily="2" charset="0"/>
              </a:rPr>
              <a:t>)</a:t>
            </a:r>
            <a:endParaRPr lang="ru-RU" sz="1400" dirty="0">
              <a:solidFill>
                <a:srgbClr val="2A3439"/>
              </a:solidFill>
              <a:latin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279C8-E223-25D4-E7F1-E2E54722E108}"/>
              </a:ext>
            </a:extLst>
          </p:cNvPr>
          <p:cNvSpPr txBox="1"/>
          <p:nvPr/>
        </p:nvSpPr>
        <p:spPr>
          <a:xfrm>
            <a:off x="432166" y="2548824"/>
            <a:ext cx="113276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перевод молодого рабочего (служащего) </a:t>
            </a:r>
            <a:r>
              <a:rPr lang="ru-RU" sz="2400" b="0" i="0" dirty="0">
                <a:solidFill>
                  <a:srgbClr val="2A3439"/>
                </a:solidFill>
                <a:effectLst/>
                <a:latin typeface="Times New Roman" panose="02020603050405020304" pitchFamily="18" charset="0"/>
              </a:rPr>
              <a:t>с профессионально-техническим образованием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 работу по другой квалификации, профессии рабочего </a:t>
            </a:r>
            <a:r>
              <a:rPr lang="ru-RU" sz="2400" b="0" i="0" dirty="0">
                <a:solidFill>
                  <a:srgbClr val="2A3439"/>
                </a:solidFill>
                <a:effectLst/>
                <a:latin typeface="Times New Roman" panose="02020603050405020304" pitchFamily="18" charset="0"/>
              </a:rPr>
              <a:t>(должности служащего) у того же нанимателя по профессии рабочего (должности служащего), полученной им при освоении содержания образовательной программы переподготовки рабочих (служащих) по месту работы и в период срока обязательной работы. Перевод осуществляется нанимателем и допускается только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 письменного согласия молодого рабочего (служащего).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23E6-5300-1C88-A2FC-9D77191E7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1AD518C-6EED-1CDE-AE9E-ACFFD08F6F3D}"/>
              </a:ext>
            </a:extLst>
          </p:cNvPr>
          <p:cNvSpPr txBox="1"/>
          <p:nvPr/>
        </p:nvSpPr>
        <p:spPr>
          <a:xfrm>
            <a:off x="800599" y="3147851"/>
            <a:ext cx="10801200" cy="163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CBEF"/>
              </a:buCl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7009F0-7CC9-4CDE-9F48-C71F5E8E9FEA}"/>
              </a:ext>
            </a:extLst>
          </p:cNvPr>
          <p:cNvSpPr txBox="1"/>
          <p:nvPr/>
        </p:nvSpPr>
        <p:spPr>
          <a:xfrm>
            <a:off x="590201" y="1744824"/>
            <a:ext cx="10801200" cy="362960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ПРАКТИЧЕСКОЙ ПОДГОТОВКИ ОБУЧАЮЩИХСЯ В УСЛОВИЯХ ПРЕДПРИЯТИЯ И В СОЗДАННЫХ УЧЕБНЫХ МАСТЕРСКИХ</a:t>
            </a:r>
          </a:p>
        </p:txBody>
      </p:sp>
    </p:spTree>
    <p:extLst>
      <p:ext uri="{BB962C8B-B14F-4D97-AF65-F5344CB8AC3E}">
        <p14:creationId xmlns:p14="http://schemas.microsoft.com/office/powerpoint/2010/main" val="31762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91" y="154348"/>
            <a:ext cx="10799618" cy="1230316"/>
          </a:xfrm>
        </p:spPr>
        <p:txBody>
          <a:bodyPr>
            <a:normAutofit/>
          </a:bodyPr>
          <a:lstStyle/>
          <a:p>
            <a:r>
              <a:rPr lang="ru-RU" sz="1800" b="1" cap="all" dirty="0">
                <a:ln w="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от 31.08.2022 № 572 «О ВОПРОСАХ РЕАЛИЗАЦИИ ОБРАЗОВАТЕЛЬНЫХ ПРОГРАММ»</a:t>
            </a:r>
            <a:br>
              <a:rPr lang="ru-RU" sz="1800" b="1" cap="all" dirty="0">
                <a:ln w="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cap="all" dirty="0">
                <a:ln w="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ПОЛОЖЕНИЕ О БАЗОВОЙ ОРГАНИЗАЦИИ УЧРЕЖДЕНИЯ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381" y="1594716"/>
            <a:ext cx="11049000" cy="4916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Пункт 2.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Базовой организацией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соответствующего учреждения образования признается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организация, заключившая  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договор о взаимодействии.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Пункт 3.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Основными направлениями взаимодействия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базовой организации и учреждения образования являются: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подготовка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квалифицированных специалистов, рабочих, служащих с учетом потребностей базовой организации;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развитие материально-технической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социально-культурной базы учреждения образования;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совершенствование образовательного процесса и повышение качества подготовки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специалистов, рабочих, служащих с учетом требований инновационного развития экономики;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обеспечение </a:t>
            </a: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высокого уровня проведения практики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лабораторных, практических занятий студентов, учащихся, курсантов, слушателей, </a:t>
            </a: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производственного обучения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учащихся, курсантов;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профессиональная подготовка, переподготовка и повышение квалификации работников базовой организации в учреждении образования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b="1" u="sng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стажировка педагогических работников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 в базовой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21297"/>
            <a:ext cx="11649364" cy="6851003"/>
          </a:xfrm>
        </p:spPr>
        <p:txBody>
          <a:bodyPr>
            <a:normAutofit fontScale="77500" lnSpcReduction="20000"/>
          </a:bodyPr>
          <a:lstStyle/>
          <a:p>
            <a:pPr indent="0" algn="ctr">
              <a:spcBef>
                <a:spcPts val="600"/>
              </a:spcBef>
              <a:buNone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Права и обязанности</a:t>
            </a:r>
          </a:p>
          <a:p>
            <a:pPr indent="0" algn="just">
              <a:spcBef>
                <a:spcPts val="600"/>
              </a:spcBef>
              <a:buNone/>
            </a:pPr>
            <a:r>
              <a:rPr lang="ru-RU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Пункт 5. Базовая организация: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имеет преимущественное право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удовлетворение своих потребностей в специалистах, рабочих, служащих из числа выпускников соответствующего учреждения образования в соответствии с законодательством об образовании;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вносит предложения об обновлении содержания учебных программ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 по учебным дисциплинам, предметам, модулям, практике;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обеспечивает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основании отдельно заключаемых договоров о взаимодействии </a:t>
            </a: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проведение практики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лабораторных, практических занятий, </a:t>
            </a: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производственного обучения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по возможности в одних и тех же структурных подразделениях базовой организации на весь период проведения </a:t>
            </a: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целях адаптации и закрепления обучающихся в базовой организации</a:t>
            </a:r>
            <a:r>
              <a:rPr lang="ru-RU" sz="27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после окончания учреждения образования;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способствует созданию ученических мест (ученических участков, цехов)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структурных подразделениях базовой организации, оснащенных современной техникой, использующих прогрессивные технологии, с высоким уровнем организации труда;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направляет своих представителей в состав</a:t>
            </a:r>
            <a:r>
              <a:rPr lang="ru-RU" sz="2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экзаменационных комиссий</a:t>
            </a:r>
            <a:r>
              <a:rPr lang="ru-RU" sz="2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700" b="1" u="sng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квалификационных комиссий </a:t>
            </a:r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r>
              <a:rPr lang="ru-RU" sz="2700" b="1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осуществляет совместно с учреждением образования профориентационную работу </a:t>
            </a:r>
            <a:r>
              <a:rPr lang="ru-RU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среди молодежи и выпускников учреждений образования, реализующих образовательные программы общего среднего образования;</a:t>
            </a:r>
            <a:endParaRPr lang="ru-RU" sz="2700" dirty="0"/>
          </a:p>
          <a:p>
            <a:pPr marL="0" indent="177800" algn="just">
              <a:spcBef>
                <a:spcPts val="1200"/>
              </a:spcBef>
              <a:spcAft>
                <a:spcPts val="600"/>
              </a:spcAft>
            </a:pPr>
            <a:endParaRPr lang="ru-RU" sz="27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54" y="243205"/>
            <a:ext cx="11211173" cy="101082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ПОРЯДОК ЗАКЛЮЧЕНИЯ, ИЗМЕНЕНИЯ И РАСТОРЖЕНИЯ ДОГОВОРА О ВЗАИМОДЕЙСТВИИ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292" y="1486009"/>
            <a:ext cx="1698172" cy="783712"/>
          </a:xfrm>
          <a:prstGeom prst="rect">
            <a:avLst/>
          </a:prstGeom>
          <a:solidFill>
            <a:srgbClr val="9CE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Учреждение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2762" y="1464661"/>
            <a:ext cx="2623033" cy="805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Организация государственной формы собственности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15847" y="1460394"/>
            <a:ext cx="4355781" cy="7089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Согласование с государственными органами, организациями, в подчинении которых они находятся</a:t>
            </a:r>
          </a:p>
        </p:txBody>
      </p:sp>
      <p:sp>
        <p:nvSpPr>
          <p:cNvPr id="9" name="Крест 8"/>
          <p:cNvSpPr/>
          <p:nvPr/>
        </p:nvSpPr>
        <p:spPr>
          <a:xfrm>
            <a:off x="2401376" y="1427912"/>
            <a:ext cx="569168" cy="542729"/>
          </a:xfrm>
          <a:prstGeom prst="plus">
            <a:avLst>
              <a:gd name="adj" fmla="val 4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/>
          <p:cNvSpPr/>
          <p:nvPr/>
        </p:nvSpPr>
        <p:spPr>
          <a:xfrm>
            <a:off x="6046617" y="1687377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1874" y="2765360"/>
            <a:ext cx="1698172" cy="783712"/>
          </a:xfrm>
          <a:prstGeom prst="rect">
            <a:avLst/>
          </a:prstGeom>
          <a:solidFill>
            <a:srgbClr val="9CE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Учреждение образования</a:t>
            </a:r>
          </a:p>
        </p:txBody>
      </p:sp>
      <p:sp>
        <p:nvSpPr>
          <p:cNvPr id="12" name="Крест 11"/>
          <p:cNvSpPr/>
          <p:nvPr/>
        </p:nvSpPr>
        <p:spPr>
          <a:xfrm>
            <a:off x="2742958" y="2898109"/>
            <a:ext cx="569168" cy="542729"/>
          </a:xfrm>
          <a:prstGeom prst="plus">
            <a:avLst>
              <a:gd name="adj" fmla="val 4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3584" y="2761849"/>
            <a:ext cx="2623033" cy="846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Организация частной формы собственности</a:t>
            </a:r>
          </a:p>
        </p:txBody>
      </p:sp>
      <p:sp>
        <p:nvSpPr>
          <p:cNvPr id="14" name="Стрелка: вправо 13"/>
          <p:cNvSpPr/>
          <p:nvPr/>
        </p:nvSpPr>
        <p:spPr>
          <a:xfrm>
            <a:off x="6364136" y="291047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46283" y="2814994"/>
            <a:ext cx="4355781" cy="7089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Согласование с учредителями организации (уполномоченным ими органом или лицом)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092" y="3942285"/>
            <a:ext cx="11420549" cy="155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Договор о взаимодействии, как правило, заключается на срок не менее 5 лет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представлением базовой организацией сведений о дополнительной потребности в молодых специалистах, рабочих, служащих.</a:t>
            </a:r>
          </a:p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Учреждение образования вправе заключать договоры о взаимодействии с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несколькими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организациями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030" y="5676289"/>
            <a:ext cx="1142054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</a:rPr>
              <a:t>Ежегодно заключаются дополнительные соглашения об уточнении количества лиц, заявляемых для подготовки </a:t>
            </a:r>
            <a:r>
              <a:rPr lang="ru-RU" dirty="0">
                <a:latin typeface="Arial" panose="020B0604020202020204" pitchFamily="34" charset="0"/>
              </a:rPr>
              <a:t>специалистов, рабочих, служащих в учреждении образования по специальностям, квалификациям (профессиям рабочих, должностям служащих).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Приложение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 договору о взаимодействии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организацией - заказчиком кадров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подготовке специалистов, рабочих, служащих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81" y="1001482"/>
            <a:ext cx="11151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ЗАКАЗ</a:t>
            </a:r>
            <a:b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подготовку в учреждении образования для последующего трудоустройства в базовой организации специалистов, рабочих, служащих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99825"/>
              </p:ext>
            </p:extLst>
          </p:nvPr>
        </p:nvGraphicFramePr>
        <p:xfrm>
          <a:off x="693966" y="1825626"/>
          <a:ext cx="10374086" cy="1460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1086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Код и наименование специальности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Степень &lt;*&gt;, квалификация специалиста, должность служащего, профессия рабочего (разряд)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Потребность по годам (выпуск из учреждения образования), человек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3982" y="3486381"/>
            <a:ext cx="10909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Стороны подтверждают, что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количество лиц (по годам), заявляемое для подготовки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учреждении образования, </a:t>
            </a: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соответствует данным, размещенным в автоматизированной информационной системе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"Подготовка прогнозных показателей приема и формирование органами государственного управления заказа на подготовку квалифицированных кадров".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7969" y="4674093"/>
            <a:ext cx="8689132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Учреждение образования:                 Базовая организация: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наименование:                           наименование: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____________________________________    ___________________________________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____________________________________    ___________________________________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Руководитель:                           Руководитель: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   ______________________    ___________   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(подпись)      (инициалы (инициал       (подпись)     (инициалы (инициал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собственного имени),     М.П &lt;**&gt;      собственного имени),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 фамилия)                               фамилия)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7358334-3D23-48FD-9B3E-B87A0BCE25A1}"/>
              </a:ext>
            </a:extLst>
          </p:cNvPr>
          <p:cNvSpPr txBox="1"/>
          <p:nvPr/>
        </p:nvSpPr>
        <p:spPr>
          <a:xfrm>
            <a:off x="776814" y="2407298"/>
            <a:ext cx="10801200" cy="219735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УЧАЩИХСЯ КОЛЛЕДЖЕЙ НА ПРЕДПРИЯТИЯХ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32542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181"/>
            <a:ext cx="10515600" cy="511478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ГЛАВА 2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ПРАКТИКИ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604218"/>
              </p:ext>
            </p:extLst>
          </p:nvPr>
        </p:nvGraphicFramePr>
        <p:xfrm>
          <a:off x="891488" y="1685925"/>
          <a:ext cx="10740317" cy="505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: вниз 4"/>
          <p:cNvSpPr/>
          <p:nvPr/>
        </p:nvSpPr>
        <p:spPr>
          <a:xfrm>
            <a:off x="7325808" y="4022890"/>
            <a:ext cx="304776" cy="1095376"/>
          </a:xfrm>
          <a:prstGeom prst="downArrow">
            <a:avLst>
              <a:gd name="adj1" fmla="val 50000"/>
              <a:gd name="adj2" fmla="val 1200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9871" y="5239543"/>
            <a:ext cx="2223881" cy="1095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могут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в производстве товаров (выполнении работ, оказании услуг)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53286" y="5176754"/>
            <a:ext cx="2351679" cy="1230312"/>
          </a:xfrm>
          <a:prstGeom prst="rect">
            <a:avLst/>
          </a:prstGeom>
          <a:solidFill>
            <a:srgbClr val="E6CA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При наличии вакансий учащиеся могут быть приняты на работу в соответствии с законодательством о труде</a:t>
            </a:r>
          </a:p>
        </p:txBody>
      </p:sp>
      <p:sp>
        <p:nvSpPr>
          <p:cNvPr id="10" name="Стрелка: вниз 9"/>
          <p:cNvSpPr/>
          <p:nvPr/>
        </p:nvSpPr>
        <p:spPr>
          <a:xfrm>
            <a:off x="10329126" y="3955619"/>
            <a:ext cx="493132" cy="1162647"/>
          </a:xfrm>
          <a:prstGeom prst="downArrow">
            <a:avLst>
              <a:gd name="adj1" fmla="val 50000"/>
              <a:gd name="adj2" fmla="val 112068"/>
            </a:avLst>
          </a:prstGeom>
          <a:solidFill>
            <a:srgbClr val="E6CA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/>
          <p:cNvSpPr/>
          <p:nvPr/>
        </p:nvSpPr>
        <p:spPr>
          <a:xfrm rot="2206069">
            <a:off x="8642927" y="3922903"/>
            <a:ext cx="321185" cy="1295349"/>
          </a:xfrm>
          <a:prstGeom prst="downArrow">
            <a:avLst>
              <a:gd name="adj1" fmla="val 50000"/>
              <a:gd name="adj2" fmla="val 1225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0891" y="113903"/>
            <a:ext cx="10904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от 31.08.2022 № 572</a:t>
            </a:r>
            <a:br>
              <a:rPr lang="ru-RU" sz="1600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РЕАЛИЗАЦИИ ОБРАЗОВАТЕЛЬНЫХ ПРОГРАММ» </a:t>
            </a:r>
          </a:p>
          <a:p>
            <a:pPr algn="ctr"/>
            <a:r>
              <a:rPr lang="ru-RU" sz="1600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ПРАКТИКЕ УЧАЩИХСЯ, КУРСАНТОВ, ОСВАИВАЮЩИХ СОДЕРЖАНИЕ ОБРАЗОВАТЕЛЬНЫХ ПРОГРАММ СРЕДНЕГО СПЕЦИАЛЬНОГО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82792"/>
            <a:ext cx="10515600" cy="1089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период производственного обучения завершается выполнением обучающимися </a:t>
            </a:r>
            <a:r>
              <a:rPr lang="ru-RU" sz="2000" b="1" dirty="0">
                <a:solidFill>
                  <a:srgbClr val="3532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квалификационных работ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являются </a:t>
            </a:r>
            <a:r>
              <a:rPr lang="ru-RU" sz="2000" b="1" dirty="0">
                <a:solidFill>
                  <a:srgbClr val="3532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частью квалификационных экзаменов, выпускных квалификационных экзаменов</a:t>
            </a:r>
            <a:endParaRPr lang="ru-RU" sz="2000" b="1" dirty="0">
              <a:solidFill>
                <a:srgbClr val="3532B2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2A03BC-4AD7-9C9F-A9C7-8F4A359DE7BD}"/>
              </a:ext>
            </a:extLst>
          </p:cNvPr>
          <p:cNvGrpSpPr/>
          <p:nvPr/>
        </p:nvGrpSpPr>
        <p:grpSpPr>
          <a:xfrm>
            <a:off x="997680" y="3851673"/>
            <a:ext cx="9786341" cy="914400"/>
            <a:chOff x="1091465" y="2091106"/>
            <a:chExt cx="9786341" cy="9144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91465" y="2091106"/>
              <a:ext cx="1698172" cy="783712"/>
            </a:xfrm>
            <a:prstGeom prst="rect">
              <a:avLst/>
            </a:prstGeom>
            <a:solidFill>
              <a:srgbClr val="9CEECD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tx1"/>
                  </a:solidFill>
                </a:rPr>
                <a:t>Учреждение образования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57913" y="2091106"/>
              <a:ext cx="2023406" cy="8050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tx1"/>
                  </a:solidFill>
                </a:rPr>
                <a:t>Организация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293581" y="2139155"/>
              <a:ext cx="3584225" cy="7089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b="1" dirty="0"/>
                <a:t>Договор об организации производственного обучения</a:t>
              </a:r>
            </a:p>
          </p:txBody>
        </p:sp>
        <p:sp>
          <p:nvSpPr>
            <p:cNvPr id="7" name="Крест 6"/>
            <p:cNvSpPr/>
            <p:nvPr/>
          </p:nvSpPr>
          <p:spPr>
            <a:xfrm>
              <a:off x="3039814" y="2222270"/>
              <a:ext cx="569168" cy="542729"/>
            </a:xfrm>
            <a:prstGeom prst="plus">
              <a:avLst>
                <a:gd name="adj" fmla="val 4234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 8"/>
            <p:cNvSpPr/>
            <p:nvPr/>
          </p:nvSpPr>
          <p:spPr>
            <a:xfrm>
              <a:off x="6130250" y="2091106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19842" y="384542"/>
            <a:ext cx="995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 Совета Министров  Республики Беларусь 29.07.2022 № 497 </a:t>
            </a:r>
            <a:br>
              <a:rPr lang="ru-RU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all" dirty="0">
                <a:ln w="0"/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ПРОФЕССИОНАЛЬНО-ТЕХНИЧЕСКОГО ОБРАЗОВАНИЯ»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327" y="1392538"/>
            <a:ext cx="3206878" cy="805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Производственное обучение</a:t>
            </a: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id="{4929DE67-D7B5-BE34-6731-F7AA943E8E16}"/>
              </a:ext>
            </a:extLst>
          </p:cNvPr>
          <p:cNvSpPr/>
          <p:nvPr/>
        </p:nvSpPr>
        <p:spPr>
          <a:xfrm>
            <a:off x="4048080" y="1231975"/>
            <a:ext cx="2497015" cy="672817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Начальный период</a:t>
            </a:r>
            <a:endParaRPr lang="x-none" b="1" dirty="0"/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id="{59293849-BF78-A680-E569-54E895606779}"/>
              </a:ext>
            </a:extLst>
          </p:cNvPr>
          <p:cNvSpPr/>
          <p:nvPr/>
        </p:nvSpPr>
        <p:spPr>
          <a:xfrm>
            <a:off x="4799277" y="2022781"/>
            <a:ext cx="2497015" cy="672817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Основной</a:t>
            </a:r>
            <a:r>
              <a:rPr lang="ru-RU" dirty="0"/>
              <a:t> </a:t>
            </a:r>
            <a:r>
              <a:rPr lang="ru-RU" b="1" dirty="0"/>
              <a:t>период</a:t>
            </a:r>
            <a:endParaRPr lang="x-none" b="1" dirty="0"/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B7473CAE-C4E7-5B32-EF8A-13D53ED46343}"/>
              </a:ext>
            </a:extLst>
          </p:cNvPr>
          <p:cNvSpPr/>
          <p:nvPr/>
        </p:nvSpPr>
        <p:spPr>
          <a:xfrm>
            <a:off x="5521567" y="2896700"/>
            <a:ext cx="3329356" cy="672817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Заключительный период (производственная практика)</a:t>
            </a:r>
            <a:endParaRPr lang="x-none" b="1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6B4D28FF-8D1E-19DE-5DC4-9AED6D5D15EA}"/>
              </a:ext>
            </a:extLst>
          </p:cNvPr>
          <p:cNvSpPr/>
          <p:nvPr/>
        </p:nvSpPr>
        <p:spPr>
          <a:xfrm>
            <a:off x="3177227" y="1432530"/>
            <a:ext cx="765618" cy="291499"/>
          </a:xfrm>
          <a:prstGeom prst="rightArrow">
            <a:avLst>
              <a:gd name="adj1" fmla="val 70602"/>
              <a:gd name="adj2" fmla="val 102281"/>
            </a:avLst>
          </a:prstGeom>
          <a:solidFill>
            <a:srgbClr val="6CC4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D5A7DA79-6D79-C72E-B0F1-AE4CDEA00D67}"/>
              </a:ext>
            </a:extLst>
          </p:cNvPr>
          <p:cNvSpPr/>
          <p:nvPr/>
        </p:nvSpPr>
        <p:spPr>
          <a:xfrm rot="2219271">
            <a:off x="6682154" y="1488831"/>
            <a:ext cx="1019908" cy="4469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Стрелка: изогнутая вниз 15">
            <a:extLst>
              <a:ext uri="{FF2B5EF4-FFF2-40B4-BE49-F238E27FC236}">
                <a16:creationId xmlns:a16="http://schemas.microsoft.com/office/drawing/2014/main" id="{71953F75-D599-F36D-8237-D965116DE5F0}"/>
              </a:ext>
            </a:extLst>
          </p:cNvPr>
          <p:cNvSpPr/>
          <p:nvPr/>
        </p:nvSpPr>
        <p:spPr>
          <a:xfrm rot="1907942">
            <a:off x="7873956" y="2197100"/>
            <a:ext cx="1494357" cy="55788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52400"/>
            <a:ext cx="10515600" cy="9667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обеспечивает проведение производственного обучения (практики), его документальное оформление, в том числе:</a:t>
            </a:r>
            <a:endParaRPr lang="ru-RU" sz="2400" b="1" dirty="0">
              <a:solidFill>
                <a:srgbClr val="3532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158875"/>
            <a:ext cx="11106150" cy="4899025"/>
          </a:xfrm>
        </p:spPr>
        <p:txBody>
          <a:bodyPr>
            <a:noAutofit/>
          </a:bodyPr>
          <a:lstStyle/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заключение </a:t>
            </a: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договоров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об организации производственного обучения (практики);</a:t>
            </a:r>
          </a:p>
          <a:p>
            <a:pPr indent="342900" algn="just"/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издание приказа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организации </a:t>
            </a:r>
            <a:r>
              <a:rPr lang="ru-RU" sz="1600" b="1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 зачислении обучающихся на производственное обучение (практику)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соответствии с заключенными договорами об организации производственного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обучения (практики);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назначение работников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организации, </a:t>
            </a: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ответственных за соблюдение требований охраны труда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осуществляющих общее руководство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производственным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обучением (практикой)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в организации и </a:t>
            </a: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непосредственное руководство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производственным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обучением (практикой)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на объекте организации;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здоровые и безопасные условия труда на каждом рабочем месте;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обязательное страхование от несчастных случаев на производстве и профессиональных заболеваний жизни или здоровья обучающихся в соответствии с законодательством;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наличие оборудования, инструмента, сырья, материалов, технической документации, а также специальной одежды, специальной обуви и других средств индивидуальной защиты по типовым нормам бесплатной выдачи работникам средств индивидуальной защиты …;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допуск обучающихся к учебно-производственным работам по обслуживанию и ремонту электроустановок и других объектов с повышенной опасностью под непосредственным руководством специалиста или квалифицированного рабочего организации;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000"/>
              </a:spcBef>
            </a:pP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использование труда обучающихся только на работах, предусмотренных учебной программой.</a:t>
            </a: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47829" y="196554"/>
          <a:ext cx="7429680" cy="311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35903" y="3612466"/>
          <a:ext cx="7219664" cy="29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77509" y="574766"/>
            <a:ext cx="416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C539E"/>
                </a:solidFill>
              </a:rPr>
              <a:t>Численность выпускников</a:t>
            </a:r>
            <a:br>
              <a:rPr lang="ru-RU" dirty="0">
                <a:solidFill>
                  <a:srgbClr val="0C539E"/>
                </a:solidFill>
              </a:rPr>
            </a:br>
            <a:r>
              <a:rPr lang="ru-RU" dirty="0">
                <a:solidFill>
                  <a:srgbClr val="0C539E"/>
                </a:solidFill>
              </a:rPr>
              <a:t>учреждений общего среднего образования </a:t>
            </a:r>
            <a:br>
              <a:rPr lang="ru-RU" dirty="0">
                <a:solidFill>
                  <a:srgbClr val="0C539E"/>
                </a:solidFill>
              </a:rPr>
            </a:br>
            <a:r>
              <a:rPr lang="ru-RU" dirty="0">
                <a:solidFill>
                  <a:srgbClr val="0C539E"/>
                </a:solidFill>
              </a:rPr>
              <a:t>в 2010</a:t>
            </a:r>
            <a:r>
              <a:rPr lang="ru-RU" dirty="0">
                <a:solidFill>
                  <a:srgbClr val="0C539E"/>
                </a:solidFill>
                <a:ea typeface="Calibri" panose="020F0502020204030204" pitchFamily="34" charset="0"/>
              </a:rPr>
              <a:t>–</a:t>
            </a:r>
            <a:r>
              <a:rPr lang="ru-RU" dirty="0">
                <a:solidFill>
                  <a:srgbClr val="0C539E"/>
                </a:solidFill>
              </a:rPr>
              <a:t>2024 годах, тыс. человек</a:t>
            </a:r>
            <a:endParaRPr lang="en-US" dirty="0">
              <a:solidFill>
                <a:srgbClr val="0C539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992" y="4696778"/>
            <a:ext cx="4085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C539E"/>
                </a:solidFill>
              </a:rPr>
              <a:t>Численность учащихся ПТО и ССО </a:t>
            </a:r>
            <a:br>
              <a:rPr lang="ru-RU" b="1" dirty="0">
                <a:solidFill>
                  <a:srgbClr val="0C539E"/>
                </a:solidFill>
              </a:rPr>
            </a:br>
            <a:r>
              <a:rPr lang="ru-RU" b="1" dirty="0">
                <a:solidFill>
                  <a:srgbClr val="0C539E"/>
                </a:solidFill>
              </a:rPr>
              <a:t>в 2010/11 </a:t>
            </a:r>
            <a:r>
              <a:rPr lang="ru-RU" dirty="0">
                <a:solidFill>
                  <a:srgbClr val="0C539E"/>
                </a:solidFill>
                <a:ea typeface="Calibri" panose="020F0502020204030204" pitchFamily="34" charset="0"/>
              </a:rPr>
              <a:t>–</a:t>
            </a:r>
            <a:r>
              <a:rPr lang="ru-RU" b="1" dirty="0">
                <a:solidFill>
                  <a:srgbClr val="0C539E"/>
                </a:solidFill>
              </a:rPr>
              <a:t> 2024/25 учебных годах, тыс. человек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C539E"/>
                </a:solidFill>
              </a:rPr>
              <a:t>(на начало учебного года)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Руководство производственным обучением (практикой) </a:t>
            </a:r>
            <a:endParaRPr lang="ru-RU" sz="2400" b="1" dirty="0">
              <a:solidFill>
                <a:srgbClr val="3532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руководство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производственным обучением (практикой) </a:t>
            </a:r>
            <a:r>
              <a:rPr lang="ru-RU" sz="2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организации возлагается на одного из заместителей руководителя организации, руководителя службы подготовки кадров или других специалистов организации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соответствии с приказом руководителя организации.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Непосредственное руководство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производственным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</a:t>
            </a:r>
            <a:r>
              <a:rPr lang="ru-RU" sz="2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организации осуществляет специалист или квалифицированный рабочий организации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который назначается приказом руководителя организации (распоряжением руководителя структурного подразделения организации) руководителем производственного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обучения (практикой)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в организации.</a:t>
            </a:r>
          </a:p>
          <a:p>
            <a:pPr marL="0" indent="0" algn="just">
              <a:buNone/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Непосредственное руководство производственным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в организации </a:t>
            </a:r>
            <a:r>
              <a:rPr lang="ru-RU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осуществляться мастером производственного обучения учреждения образования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РЕСПУБЛИКИ БЕЛАРУСЬ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(ОСОБЕННАЯ ЧАСТЬ) 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2009 г. № 71-З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дополнения от 13.12.2024 №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47-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999" y="1770206"/>
            <a:ext cx="5848928" cy="487997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118. Освобождение от налога на добавленную стоимость оборотов по реализации товаров (работ, услуг), имущественных прав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1.31.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(работ, услуг), произведенных (выполненных, оказанных) обучающимися и предусмотренных учебно-программной документацией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планом воспитательной работы учреждения образования, программами воспитания при осуществлении учреждениями образования видов деятельности по перечню, утверждаемому Советом Министров Республики Беларусь.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учреждениям образования для целей настоящего подпункта относятся учреждения общего среднего образования,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среднего специального образовани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учреждения высшего образования, учреждения специального образования, детские школы искусств, учреждения дополнительного образования взрослых, специальные воспитательные учреждения.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настоящего подпункта и пункта 50 статьи 208 настоящего Кодекса под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понимается продукция, произведенная обучающимися в процессе обучения и (или) воспитания;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68291" y="1825625"/>
            <a:ext cx="5920509" cy="43513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208. Доходы, освобождаемые от подоходного налога с физических лиц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50.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обучающимися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получающими общее среднее,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профессионально-техническое, среднее специальное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высшее, специальное образование,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произведенных товаров (выполнения работ, оказания услуг), предусмотренных учебно-программной документацией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планом воспитательной работы учреждения образования, программами воспитания;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887E76-EB56-4FC3-9BAE-1E1C987A2187}"/>
              </a:ext>
            </a:extLst>
          </p:cNvPr>
          <p:cNvSpPr txBox="1"/>
          <p:nvPr/>
        </p:nvSpPr>
        <p:spPr>
          <a:xfrm>
            <a:off x="809114" y="2136711"/>
            <a:ext cx="10801200" cy="219735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РАБОЧИХ КАДРОВ В УСЛОВИЯХ ПРЕДПРИЯТИЯ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29211"/>
            <a:ext cx="11485984" cy="64833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нормативных документов, регламентирующих организацию обучения взрослых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30" y="838537"/>
            <a:ext cx="11896253" cy="6019463"/>
          </a:xfrm>
        </p:spPr>
        <p:txBody>
          <a:bodyPr>
            <a:noAutofit/>
          </a:bodyPr>
          <a:lstStyle/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Закон Республики Беларусь от 14 января 2022 г. № 154-З  </a:t>
            </a:r>
            <a:r>
              <a:rPr lang="ru-RU" sz="1800" dirty="0">
                <a:solidFill>
                  <a:srgbClr val="00B0F0"/>
                </a:solidFill>
              </a:rPr>
              <a:t>«Об изменении Кодекса Республики Беларусь об образовании»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ym typeface="+mn-ea"/>
              </a:rPr>
              <a:t>Пост</a:t>
            </a:r>
            <a:r>
              <a:rPr lang="ru-RU" sz="1800" dirty="0">
                <a:sym typeface="+mn-ea"/>
              </a:rPr>
              <a:t>ановление Совета Министров Республики Беларусь от 24 января 2008 г.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№ 101 «О гарантиях при направлении на профессиональную подготовку, переподготовку, повышение квалификации и стажировку»</a:t>
            </a:r>
          </a:p>
          <a:p>
            <a:pPr marL="257175" lvl="1" indent="-257175" algn="just">
              <a:spcBef>
                <a:spcPts val="0"/>
              </a:spcBef>
              <a:buFont typeface="Wingdings" panose="05000000000000000000"/>
              <a:buChar char="Ø"/>
              <a:defRPr/>
            </a:pPr>
            <a:r>
              <a:rPr lang="ru-RU" sz="1800" dirty="0">
                <a:sym typeface="+mn-ea"/>
              </a:rPr>
              <a:t>Постановление Совета Министров Республики Беларусь от 1 сентября 2022 г.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№ 574 «О вопросах организации образовательного процесса»</a:t>
            </a:r>
            <a:endParaRPr lang="ru-RU" sz="1800" dirty="0">
              <a:solidFill>
                <a:srgbClr val="00B0F0"/>
              </a:solidFill>
            </a:endParaRP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10 октября 2022 г.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№ 379 «Об утверждении положения об учреждении дополнительного образования взрослых»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Совета Министров Республики Беларусь</a:t>
            </a:r>
            <a:r>
              <a:rPr lang="ru-RU" sz="1800" dirty="0"/>
              <a:t> от 9 сентября 2022 г. </a:t>
            </a:r>
            <a:r>
              <a:rPr lang="ru-RU" sz="1800" dirty="0">
                <a:solidFill>
                  <a:srgbClr val="00B0F0"/>
                </a:solidFill>
              </a:rPr>
              <a:t>№ 297 «О типовых формах договоров в сфере образования»</a:t>
            </a:r>
            <a:endParaRPr lang="ru-RU" sz="1800" dirty="0">
              <a:solidFill>
                <a:srgbClr val="00B0F0"/>
              </a:solidFill>
              <a:sym typeface="+mn-ea"/>
            </a:endParaRP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9 сентября 2022 г. №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296 «Об утверждении положения об обучающих курсах дополнительного образования взрослых»</a:t>
            </a:r>
            <a:endParaRPr lang="ru-RU" sz="1800" dirty="0">
              <a:solidFill>
                <a:srgbClr val="00B0F0"/>
              </a:solidFill>
            </a:endParaRP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5 октября 2022 г.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№ 367 «Об аттестации слушателей, стажеров при освоении содержания образовательных программ дополнительного образования взрослых»</a:t>
            </a:r>
            <a:endParaRPr lang="ru-RU" sz="1800" dirty="0">
              <a:solidFill>
                <a:srgbClr val="00B0F0"/>
              </a:solidFill>
            </a:endParaRP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Постановление Министерства образования Республики Беларусь от 23.12.2022 № </a:t>
            </a:r>
            <a:r>
              <a:rPr lang="ru-RU" sz="1800" dirty="0">
                <a:solidFill>
                  <a:srgbClr val="00B0F0"/>
                </a:solidFill>
              </a:rPr>
              <a:t>485 «О вопросах реализации образовательных программ дополнительного образования взрослых»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Постановление Министерства образования Республики Беларусь от 17 октября 2023 г. </a:t>
            </a:r>
            <a:r>
              <a:rPr lang="ru-RU" sz="1800" dirty="0">
                <a:solidFill>
                  <a:srgbClr val="00B0F0"/>
                </a:solidFill>
              </a:rPr>
              <a:t>№ 320 «Об утверждении примерных учебных планов профессиональной подготовки, переподготовки рабочих (служащих)»</a:t>
            </a: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Постановление Министерства образования Республики Беларусь от 19 августа 2022 г. № </a:t>
            </a:r>
            <a:r>
              <a:rPr lang="ru-RU" sz="1800" dirty="0">
                <a:solidFill>
                  <a:srgbClr val="00B0F0"/>
                </a:solidFill>
              </a:rPr>
              <a:t>274 «О документах об образовании, приложениях к ним, золотой, серебряной медалях и документах об обучении»</a:t>
            </a:r>
          </a:p>
          <a:p>
            <a:pPr marL="257175" lvl="1" indent="-257175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57175" lvl="1" indent="-257175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0" lvl="1" indent="0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400" b="1" dirty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</a:t>
            </a:r>
            <a:r>
              <a:rPr lang="en-US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</a:t>
            </a:r>
            <a:r>
              <a:rPr lang="en-US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</a:t>
            </a:r>
            <a:r>
              <a:rPr lang="en-US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</a:t>
            </a:r>
            <a:r>
              <a:rPr lang="ru-RU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/>
              <a:t>Статья</a:t>
            </a:r>
            <a:r>
              <a:rPr lang="en-US" altLang="ru-RU" dirty="0"/>
              <a:t> 4. </a:t>
            </a:r>
            <a:r>
              <a:rPr lang="en-US" altLang="en-US" dirty="0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регулируемые</a:t>
            </a:r>
            <a:r>
              <a:rPr lang="en-US" altLang="ru-RU" dirty="0"/>
              <a:t> </a:t>
            </a:r>
            <a:r>
              <a:rPr lang="en-US" altLang="en-US" dirty="0" err="1"/>
              <a:t>Трудовым</a:t>
            </a:r>
            <a:r>
              <a:rPr lang="en-US" altLang="ru-RU" dirty="0"/>
              <a:t> </a:t>
            </a:r>
            <a:r>
              <a:rPr lang="en-US" altLang="en-US" dirty="0" err="1"/>
              <a:t>кодексом</a:t>
            </a:r>
            <a:endParaRPr lang="en-US" altLang="en-US" dirty="0"/>
          </a:p>
          <a:p>
            <a:pPr algn="just"/>
            <a:endParaRPr lang="en-US" altLang="ru-RU" dirty="0"/>
          </a:p>
          <a:p>
            <a:pPr marL="0" indent="0" algn="just">
              <a:buNone/>
            </a:pPr>
            <a:r>
              <a:rPr lang="en-US" altLang="en-US" dirty="0" err="1"/>
              <a:t>Трудовой</a:t>
            </a:r>
            <a:r>
              <a:rPr lang="en-US" altLang="ru-RU" dirty="0"/>
              <a:t> </a:t>
            </a:r>
            <a:r>
              <a:rPr lang="en-US" altLang="en-US" dirty="0" err="1"/>
              <a:t>кодекс</a:t>
            </a:r>
            <a:r>
              <a:rPr lang="en-US" altLang="ru-RU" dirty="0"/>
              <a:t> </a:t>
            </a:r>
            <a:r>
              <a:rPr lang="en-US" altLang="en-US" dirty="0" err="1"/>
              <a:t>регулирует</a:t>
            </a:r>
            <a:r>
              <a:rPr lang="en-US" altLang="ru-RU" dirty="0"/>
              <a:t> </a:t>
            </a:r>
            <a:r>
              <a:rPr lang="en-US" altLang="en-US" dirty="0" err="1"/>
              <a:t>трудовые</a:t>
            </a:r>
            <a:r>
              <a:rPr lang="en-US" altLang="ru-RU" dirty="0"/>
              <a:t> </a:t>
            </a:r>
            <a:r>
              <a:rPr lang="en-US" altLang="en-US" dirty="0" err="1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основанные</a:t>
            </a:r>
            <a:r>
              <a:rPr lang="en-US" altLang="ru-RU" dirty="0"/>
              <a:t> </a:t>
            </a:r>
            <a:r>
              <a:rPr lang="en-US" altLang="en-US" dirty="0" err="1"/>
              <a:t>на</a:t>
            </a:r>
            <a:r>
              <a:rPr lang="en-US" altLang="ru-RU" dirty="0"/>
              <a:t> </a:t>
            </a:r>
            <a:r>
              <a:rPr lang="en-US" altLang="en-US" dirty="0" err="1"/>
              <a:t>трудовом</a:t>
            </a:r>
            <a:r>
              <a:rPr lang="en-US" altLang="ru-RU" dirty="0"/>
              <a:t> </a:t>
            </a:r>
            <a:r>
              <a:rPr lang="en-US" altLang="en-US" dirty="0" err="1"/>
              <a:t>договоре</a:t>
            </a:r>
            <a:r>
              <a:rPr lang="en-US" altLang="ru-RU" dirty="0"/>
              <a:t>, </a:t>
            </a:r>
            <a:r>
              <a:rPr lang="en-US" altLang="en-US" dirty="0"/>
              <a:t>а</a:t>
            </a:r>
            <a:r>
              <a:rPr lang="en-US" altLang="ru-RU" dirty="0"/>
              <a:t> </a:t>
            </a:r>
            <a:r>
              <a:rPr lang="en-US" altLang="en-US" dirty="0" err="1"/>
              <a:t>также</a:t>
            </a:r>
            <a:r>
              <a:rPr lang="en-US" altLang="ru-RU" dirty="0"/>
              <a:t> </a:t>
            </a:r>
            <a:r>
              <a:rPr lang="en-US" altLang="en-US" dirty="0" err="1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связанные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ru-RU" altLang="en-US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профессиональной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подготовкой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работников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на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производстве</a:t>
            </a:r>
            <a:endParaRPr lang="en-US" alt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26" y="1375650"/>
            <a:ext cx="10378289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252. Иные организации, индивидуальные предприниматели, осуществляющие образовательную деятельность, реализующие образовательные программы дополнительного образования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2635900"/>
            <a:ext cx="10972800" cy="402615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2. В иных организациях, осуществляющих образовательную деятельность, реализация образовательной программы профессиональной подготовки рабочих (служащих), образовательной программы повышения квалификации рабочих (служащих), образовательной программы переподготовки рабочих (служащих) осуществляется:</a:t>
            </a:r>
          </a:p>
          <a:p>
            <a:pPr algn="just"/>
            <a:r>
              <a:rPr lang="ru-RU" dirty="0"/>
              <a:t>по заявкам организаций - заказчиков кадров за счет средств организаций - заказчиков кадров;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для собственных нужд иной организации, осуществляющей образовательную деятельность, из числа работников этой организации в соответствии с локальными правовыми актами</a:t>
            </a:r>
            <a:r>
              <a:rPr lang="ru-RU" dirty="0"/>
              <a:t>, а также из числа иных лиц за счет средств иной организации, осуществляющей образовательную деятельность.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5CDC1-17CF-0344-5FD2-8EA8A044855A}"/>
              </a:ext>
            </a:extLst>
          </p:cNvPr>
          <p:cNvSpPr txBox="1"/>
          <p:nvPr/>
        </p:nvSpPr>
        <p:spPr>
          <a:xfrm>
            <a:off x="1847460" y="329210"/>
            <a:ext cx="903203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КОДЕКС</a:t>
            </a:r>
            <a:r>
              <a:rPr kumimoji="0" lang="en-US" alt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РЕСПУБЛИКИ</a:t>
            </a:r>
            <a:r>
              <a:rPr kumimoji="0" lang="en-US" alt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БЕЛАРУСЬ</a:t>
            </a:r>
            <a:r>
              <a:rPr kumimoji="0" lang="en-US" alt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ОБ</a:t>
            </a:r>
            <a:r>
              <a:rPr kumimoji="0" lang="en-US" alt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ОБРАЗОВАНИИ</a:t>
            </a:r>
            <a:endParaRPr lang="x-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на рабочем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39" y="1268761"/>
            <a:ext cx="11651810" cy="485740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ru-RU" altLang="en-US" sz="2400" dirty="0">
                <a:sym typeface="+mn-ea"/>
              </a:rPr>
              <a:t>Пост</a:t>
            </a:r>
            <a:r>
              <a:rPr lang="ru-RU" sz="2400" dirty="0">
                <a:sym typeface="+mn-ea"/>
              </a:rPr>
              <a:t>ановление Совета Министров Республики Беларусь от  24 января 2008 г. </a:t>
            </a:r>
            <a:r>
              <a:rPr lang="ru-RU" sz="2400" b="1" dirty="0">
                <a:solidFill>
                  <a:srgbClr val="0070C0"/>
                </a:solidFill>
                <a:sym typeface="+mn-ea"/>
              </a:rPr>
              <a:t>№ 101 «О гарантиях при направлении на профессиональную подготовку, переподготовку, повышение квалификации и стажировку»</a:t>
            </a:r>
          </a:p>
          <a:p>
            <a:pPr marL="0" lvl="1" indent="0" algn="just">
              <a:buNone/>
            </a:pPr>
            <a:endParaRPr lang="ru-RU" sz="2400" dirty="0">
              <a:solidFill>
                <a:srgbClr val="00B0F0"/>
              </a:solidFill>
              <a:sym typeface="+mn-ea"/>
            </a:endParaRPr>
          </a:p>
          <a:p>
            <a:pPr marL="0" lvl="1" indent="0" algn="just">
              <a:buNone/>
            </a:pPr>
            <a:r>
              <a:rPr lang="ru-RU" sz="2400" b="1" dirty="0">
                <a:solidFill>
                  <a:srgbClr val="0070C0"/>
                </a:solidFill>
                <a:sym typeface="+mn-ea"/>
              </a:rPr>
              <a:t>Алгоритм работы при направлении на обучение:</a:t>
            </a:r>
          </a:p>
          <a:p>
            <a:pPr marL="514350" lvl="1" indent="-514350" algn="just">
              <a:buAutoNum type="arabicPeriod"/>
            </a:pPr>
            <a:r>
              <a:rPr lang="ru-RU" sz="2400" dirty="0"/>
              <a:t>Прием на работу работника, не имеющего квалификацию (разряд) по профессии, требуемой нанимателем, но без указания разряда. </a:t>
            </a:r>
          </a:p>
          <a:p>
            <a:pPr marL="514350" lvl="1" indent="-514350" algn="just">
              <a:buAutoNum type="arabicPeriod"/>
            </a:pPr>
            <a:r>
              <a:rPr lang="ru-RU" sz="2400" dirty="0"/>
              <a:t>Направление работника на обучение (оформляется приказом (распоряжением, постановлением) нанимателя, который отражает даты обучения). </a:t>
            </a:r>
          </a:p>
          <a:p>
            <a:pPr marL="514350" lvl="1" indent="-514350" algn="just">
              <a:buAutoNum type="arabicPeriod"/>
            </a:pPr>
            <a:r>
              <a:rPr lang="ru-RU" sz="2400" dirty="0"/>
              <a:t>Приказ о переводе на работу по полученной квалификации, присвоенному разряду.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7364491"/>
              </p:ext>
            </p:extLst>
          </p:nvPr>
        </p:nvGraphicFramePr>
        <p:xfrm>
          <a:off x="227492" y="932304"/>
          <a:ext cx="10089699" cy="515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9714" y="101307"/>
            <a:ext cx="10881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Постановление Совета Министров Республики Беларусь от 1 сентября 2022 г.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№ 574 «О вопросах организации образовательного процесса»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3082" y="6091610"/>
            <a:ext cx="559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</a:rPr>
              <a:t>Закон РБ «О лицензировании» от 14.10.2022 </a:t>
            </a:r>
            <a:r>
              <a:rPr lang="ru-RU" b="1" dirty="0">
                <a:solidFill>
                  <a:srgbClr val="0070C0"/>
                </a:solidFill>
                <a:sym typeface="+mn-ea"/>
              </a:rPr>
              <a:t>№</a:t>
            </a:r>
            <a:r>
              <a:rPr lang="ru-RU" b="1" dirty="0">
                <a:solidFill>
                  <a:srgbClr val="0070C0"/>
                </a:solidFill>
              </a:rPr>
              <a:t> 213-</a:t>
            </a:r>
            <a:r>
              <a:rPr lang="ru-RU" b="1" i="1" dirty="0">
                <a:solidFill>
                  <a:srgbClr val="0070C0"/>
                </a:solidFill>
              </a:rPr>
              <a:t>З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4304" y="2336454"/>
            <a:ext cx="2327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err="1">
                <a:solidFill>
                  <a:srgbClr val="C00000"/>
                </a:solidFill>
              </a:rPr>
              <a:t>нел</a:t>
            </a:r>
            <a:r>
              <a:rPr lang="en-US" altLang="en-US" b="1" dirty="0" err="1">
                <a:solidFill>
                  <a:srgbClr val="C00000"/>
                </a:solidFill>
              </a:rPr>
              <a:t>ицензируем</a:t>
            </a:r>
            <a:r>
              <a:rPr lang="ru-RU" altLang="en-US" b="1" dirty="0" err="1">
                <a:solidFill>
                  <a:srgbClr val="C00000"/>
                </a:solidFill>
              </a:rPr>
              <a:t>ый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вид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деятельности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endParaRPr lang="ru-RU" b="1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9251829" y="1138688"/>
            <a:ext cx="1224951" cy="401990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670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326" y="523220"/>
            <a:ext cx="11009113" cy="158774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latin typeface="+mn-lt"/>
              </a:rPr>
              <a:t>Постановление Министерства образования Республики Беларусь, Министерства труда и социальной защиты Республики Беларусь от 30 января 2018 №7/14 «Об установлении перечня профессий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для подготовки рабочих</a:t>
            </a:r>
            <a:r>
              <a:rPr lang="ru-RU" sz="2000" dirty="0">
                <a:latin typeface="+mn-lt"/>
              </a:rPr>
              <a:t>» (изменения от 09.04.2025)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3045192"/>
              </p:ext>
            </p:extLst>
          </p:nvPr>
        </p:nvGraphicFramePr>
        <p:xfrm>
          <a:off x="369004" y="1849726"/>
          <a:ext cx="11588435" cy="4755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4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профессии рабочего по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ОКРБ 014-2017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effectLst/>
                        </a:rPr>
                        <a:t>Наименование профессии рабочего по </a:t>
                      </a:r>
                      <a:r>
                        <a:rPr lang="ru-RU" sz="1800" u="none" dirty="0">
                          <a:effectLst/>
                        </a:rPr>
                        <a:t>ОКРБ</a:t>
                      </a:r>
                      <a:r>
                        <a:rPr lang="ru-RU" sz="1800" u="none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014-2017 </a:t>
                      </a:r>
                      <a:r>
                        <a:rPr lang="ru-RU" sz="1800" kern="1200" dirty="0">
                          <a:effectLst/>
                        </a:rPr>
                        <a:t>«Занятия»</a:t>
                      </a:r>
                      <a:endParaRPr lang="x-non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выпуска ЕТКС 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обучения в месяцах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Присваиваемый разряд по профессии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8131-352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>
                          <a:effectLst/>
                        </a:rPr>
                        <a:t>Дезактиваторщик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4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02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8141-031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dirty="0">
                          <a:effectLst/>
                        </a:rPr>
                        <a:t>Машинист каландра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effectLst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b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b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7318-027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Обработчик волокна и ткани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8189-034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Оператор пультов управления горизонтально замкнутыми конвейерами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7412-072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dirty="0">
                          <a:effectLst/>
                        </a:rPr>
                        <a:t>Электромонтер по обслуживанию и ремонту устройств сигнализации, централизации, блокировки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4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5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4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b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2492492" y="480444"/>
            <a:ext cx="7762352" cy="4668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ru-RU" sz="2800" b="1" dirty="0">
                <a:latin typeface="Calibri" panose="020F0502020204030204"/>
              </a:rPr>
              <a:t>Срок обучения по профессиям рабочих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6767" y="0"/>
            <a:ext cx="8651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sym typeface="+mn-ea"/>
              </a:rPr>
              <a:t>Всего </a:t>
            </a:r>
            <a:r>
              <a:rPr lang="ru-RU" sz="2800" b="1" dirty="0">
                <a:solidFill>
                  <a:srgbClr val="0070C0"/>
                </a:solidFill>
                <a:sym typeface="+mn-ea"/>
              </a:rPr>
              <a:t>4211</a:t>
            </a:r>
            <a:r>
              <a:rPr lang="ru-RU" sz="2800" dirty="0">
                <a:solidFill>
                  <a:srgbClr val="0070C0"/>
                </a:solidFill>
                <a:sym typeface="+mn-ea"/>
              </a:rPr>
              <a:t> </a:t>
            </a:r>
            <a:r>
              <a:rPr lang="ru-RU" sz="2800" b="1" dirty="0">
                <a:solidFill>
                  <a:srgbClr val="0070C0"/>
                </a:solidFill>
                <a:sym typeface="+mn-ea"/>
              </a:rPr>
              <a:t>квалификаций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804" y="1842544"/>
            <a:ext cx="6867330" cy="74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Профессиональные стандарты - </a:t>
            </a:r>
            <a:r>
              <a:rPr lang="ru-RU" sz="2800" b="1" dirty="0">
                <a:solidFill>
                  <a:prstClr val="black"/>
                </a:solidFill>
                <a:hlinkClick r:id="rId2"/>
              </a:rPr>
              <a:t>https://нск.бел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66816" y="539112"/>
            <a:ext cx="2343536" cy="4809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ЕТКС (ЕКСД)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66816" y="1094620"/>
            <a:ext cx="2275167" cy="507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Профессиональный стандарт</a:t>
            </a:r>
          </a:p>
        </p:txBody>
      </p:sp>
      <p:sp>
        <p:nvSpPr>
          <p:cNvPr id="6" name="Стрелка вправо 5"/>
          <p:cNvSpPr/>
          <p:nvPr/>
        </p:nvSpPr>
        <p:spPr>
          <a:xfrm rot="630375">
            <a:off x="8574501" y="586033"/>
            <a:ext cx="1035398" cy="1903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859511">
            <a:off x="8575212" y="1362584"/>
            <a:ext cx="983637" cy="19421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0" y="474618"/>
            <a:ext cx="2394820" cy="11271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Содержание учебных программ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66" y="456145"/>
            <a:ext cx="65830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Для организации обучения на предприятии 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необходимо разработать документы: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учебный план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учебные программы по дисиплинам (модулям)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расписание  учебных занятий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график консультаий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задания для проведения квалификционного экзамена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 т.д.</a:t>
            </a:r>
          </a:p>
          <a:p>
            <a:pPr algn="just"/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2" y="2855934"/>
            <a:ext cx="5396448" cy="390189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9600" y="33624"/>
            <a:ext cx="10972800" cy="35776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на предприятии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502164" y="2462932"/>
            <a:ext cx="2933699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41" y="2987209"/>
            <a:ext cx="5724011" cy="35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2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42109366"/>
              </p:ext>
            </p:extLst>
          </p:nvPr>
        </p:nvGraphicFramePr>
        <p:xfrm>
          <a:off x="-472273" y="301451"/>
          <a:ext cx="13193486" cy="648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1816" y="0"/>
            <a:ext cx="674370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Потребность в кадрах в регионе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84605"/>
              </p:ext>
            </p:extLst>
          </p:nvPr>
        </p:nvGraphicFramePr>
        <p:xfrm>
          <a:off x="205543" y="532697"/>
          <a:ext cx="11607011" cy="614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2294">
                  <a:extLst>
                    <a:ext uri="{9D8B030D-6E8A-4147-A177-3AD203B41FA5}">
                      <a16:colId xmlns:a16="http://schemas.microsoft.com/office/drawing/2014/main" val="1533352348"/>
                    </a:ext>
                  </a:extLst>
                </a:gridCol>
                <a:gridCol w="4394717">
                  <a:extLst>
                    <a:ext uri="{9D8B030D-6E8A-4147-A177-3AD203B41FA5}">
                      <a16:colId xmlns:a16="http://schemas.microsoft.com/office/drawing/2014/main" val="3888693824"/>
                    </a:ext>
                  </a:extLst>
                </a:gridCol>
              </a:tblGrid>
              <a:tr h="30668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вакансии</a:t>
                      </a:r>
                      <a:endParaRPr lang="x-none" sz="12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 НА ПОДГОТОВКУ КАДРОВ на 2026 год</a:t>
                      </a:r>
                      <a:endParaRPr lang="x-none" sz="12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86088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94917"/>
                  </a:ext>
                </a:extLst>
              </a:tr>
              <a:tr h="306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57695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16558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Слесарь-ремонтник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468815"/>
                  </a:ext>
                </a:extLst>
              </a:tr>
              <a:tr h="306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33812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Парикмахер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35813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Продавец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98238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Водитель автомобиля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90514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Токарь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72199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41410"/>
                  </a:ext>
                </a:extLst>
              </a:tr>
              <a:tr h="306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Электросварщик на автоматических и полуавтоматических машинах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69346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Каменщик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89755"/>
                  </a:ext>
                </a:extLst>
              </a:tr>
              <a:tr h="191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по маникюру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84628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Электрогазосварщик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29995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Станочник широкого профиля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692413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Овощевод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99168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Электросварщик ручной сварки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75505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Слесарь механосборочных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50756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Повар детского 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754181"/>
                  </a:ext>
                </a:extLst>
              </a:tr>
              <a:tr h="18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Штукатур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3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9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4">
            <a:extLst>
              <a:ext uri="{FF2B5EF4-FFF2-40B4-BE49-F238E27FC236}">
                <a16:creationId xmlns:a16="http://schemas.microsoft.com/office/drawing/2014/main" id="{B675A701-CFC1-47BB-824D-A107443F0A7C}"/>
              </a:ext>
            </a:extLst>
          </p:cNvPr>
          <p:cNvGrpSpPr>
            <a:grpSpLocks/>
          </p:cNvGrpSpPr>
          <p:nvPr/>
        </p:nvGrpSpPr>
        <p:grpSpPr bwMode="auto">
          <a:xfrm>
            <a:off x="1619251" y="95251"/>
            <a:ext cx="10477500" cy="7231839"/>
            <a:chOff x="1571604" y="71420"/>
            <a:chExt cx="7715304" cy="544875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20CA92F-BA8D-4C51-8D8C-9496F9F178F7}"/>
                </a:ext>
              </a:extLst>
            </p:cNvPr>
            <p:cNvSpPr/>
            <p:nvPr/>
          </p:nvSpPr>
          <p:spPr>
            <a:xfrm>
              <a:off x="1571604" y="857226"/>
              <a:ext cx="7715304" cy="1462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br>
                <a:rPr lang="ru-RU" sz="4267" b="1" spc="67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002060"/>
                      </a:gs>
                      <a:gs pos="73000">
                        <a:srgbClr val="003399"/>
                      </a:gs>
                      <a:gs pos="74000">
                        <a:schemeClr val="bg1"/>
                      </a:gs>
                    </a:gsLst>
                    <a:lin ang="3600000" scaled="0"/>
                    <a:tileRect/>
                  </a:gra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</a:br>
              <a:endParaRPr lang="ru-RU" sz="4267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2060"/>
                    </a:gs>
                    <a:gs pos="73000">
                      <a:srgbClr val="003399"/>
                    </a:gs>
                    <a:gs pos="74000">
                      <a:schemeClr val="bg1"/>
                    </a:gs>
                  </a:gsLst>
                  <a:lin ang="3600000" scaled="0"/>
                  <a:tileRect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</p:txBody>
        </p:sp>
        <p:sp>
          <p:nvSpPr>
            <p:cNvPr id="26630" name="Прямоугольник 2">
              <a:extLst>
                <a:ext uri="{FF2B5EF4-FFF2-40B4-BE49-F238E27FC236}">
                  <a16:creationId xmlns:a16="http://schemas.microsoft.com/office/drawing/2014/main" id="{58A38E2C-5929-41DB-A6BC-7905C9B0E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43" y="71420"/>
              <a:ext cx="7500958" cy="33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067"/>
                </a:lnSpc>
                <a:spcBef>
                  <a:spcPct val="0"/>
                </a:spcBef>
                <a:buNone/>
              </a:pPr>
              <a:r>
                <a:rPr lang="ru-RU" alt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ГЛАВНОЕ УПРАВЛЕНИЕ ОБРАЗОВАНИЯ ГОМЕЛЬСКОГО ОБЛИСПОЛКОМА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CEDB6D6-006C-4096-995C-859543138EBB}"/>
                </a:ext>
              </a:extLst>
            </p:cNvPr>
            <p:cNvSpPr/>
            <p:nvPr/>
          </p:nvSpPr>
          <p:spPr>
            <a:xfrm>
              <a:off x="1644860" y="785882"/>
              <a:ext cx="7493976" cy="71765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2E569E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3637AC5-86BB-4047-8C15-931DD589463B}"/>
                </a:ext>
              </a:extLst>
            </p:cNvPr>
            <p:cNvSpPr/>
            <p:nvPr/>
          </p:nvSpPr>
          <p:spPr>
            <a:xfrm>
              <a:off x="1682267" y="3508174"/>
              <a:ext cx="7493976" cy="70170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2E569E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26633" name="Прямоугольник 6">
              <a:extLst>
                <a:ext uri="{FF2B5EF4-FFF2-40B4-BE49-F238E27FC236}">
                  <a16:creationId xmlns:a16="http://schemas.microsoft.com/office/drawing/2014/main" id="{6BDA498E-231F-4B5A-AAB5-02695CB07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3595481"/>
              <a:ext cx="7715304" cy="192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Чёрненький Дмитрий Николаевич,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начальника отдела дошкольного, общего среднего, специального и профессионального образования главного управления образования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0232 35 70 18, + 375 44 751 77 30, </a:t>
              </a:r>
              <a:r>
                <a:rPr lang="en-US" altLang="ru-BY" sz="2400" u="sng" dirty="0">
                  <a:solidFill>
                    <a:srgbClr val="0070C0"/>
                  </a:solidFill>
                  <a:latin typeface="Arial" panose="020B0604020202020204" pitchFamily="34" charset="0"/>
                  <a:hlinkClick r:id="rId2" tooltip="prof.otdel@gomeluo.gomel.by"/>
                </a:rPr>
                <a:t>prof.otdel@gomeluo.gomel.by</a:t>
              </a:r>
              <a:endPara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b="1" dirty="0">
                <a:solidFill>
                  <a:srgbClr val="0013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28" name="Прямоугольник 8">
            <a:extLst>
              <a:ext uri="{FF2B5EF4-FFF2-40B4-BE49-F238E27FC236}">
                <a16:creationId xmlns:a16="http://schemas.microsoft.com/office/drawing/2014/main" id="{EEC205A3-8975-4FA8-B28E-BF5889F4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233" y="1701800"/>
            <a:ext cx="85449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7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1D2141-3BAA-4374-AA73-E0FCF360B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307" cy="2084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271462" y="685800"/>
            <a:ext cx="11145719" cy="5250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вопросы семинара:</a:t>
            </a:r>
          </a:p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дополнительной потребности в кадрах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(новое в НПА)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при формировании заказа на подготовку кадров: автоматизированная информационная система «Заказ на подготовку кадров»;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заказа на целевую подготовку: основные требования, сроки подачи заявки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(новое в НПА)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практической подготовки обучающихся в условиях предприятия и в созданных учебных мастерских;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рабочих кадров в условиях предприятия</a:t>
            </a:r>
          </a:p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B885C17-FCF7-4588-932C-ED4E251B5EDB}"/>
              </a:ext>
            </a:extLst>
          </p:cNvPr>
          <p:cNvSpPr txBox="1"/>
          <p:nvPr/>
        </p:nvSpPr>
        <p:spPr>
          <a:xfrm>
            <a:off x="1903319" y="2024743"/>
            <a:ext cx="7937494" cy="244462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4800" b="1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ПРОГОНОЗИРОВАНИЕ ДОПОЛНИТЕЛЬНОЙ ПОТРЕБНОСТИ В КАДРАХ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67" y="156756"/>
            <a:ext cx="10921794" cy="2286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Положение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порядке прогнозирования дополнительных потребностей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молодых специалистах, рабочих, служащих, 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формирования заказа на их подготовку 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установления контрольных цифр приема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получения профессионально-технического, среднего специального, высшего образования за счет средств республиканского и (или) местных бюджетов», утвержденное постановлением Совета Министров Республики Беларусь 31 августа 2022 г. </a:t>
            </a:r>
            <a:r>
              <a:rPr lang="ru-RU" sz="2000" b="1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572 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вопросах реализации образовательных программ»</a:t>
            </a:r>
            <a:endParaRPr lang="ru-RU" sz="1800" dirty="0">
              <a:solidFill>
                <a:srgbClr val="3532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931" y="2442756"/>
            <a:ext cx="11768138" cy="4050472"/>
          </a:xfrm>
        </p:spPr>
        <p:txBody>
          <a:bodyPr>
            <a:normAutofit/>
          </a:bodyPr>
          <a:lstStyle/>
          <a:p>
            <a:pPr indent="0" algn="just">
              <a:spcBef>
                <a:spcPts val="600"/>
              </a:spcBef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 порядок прогнозирования </a:t>
            </a:r>
            <a:r>
              <a:rPr lang="ru-R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дополнительных потребностей в молодых специалистах, рабочих, служащих для формирования заказа на их подготовку.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b="1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Дополнительная потребность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 это потребность в выпускниках в год их выпуска для пополнения 				                        кадрового состава организаций</a:t>
            </a:r>
            <a:r>
              <a:rPr lang="ru-RU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необходимого для развития 					         производства возмещения выбытия кадров.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Пункт 2. Основными </a:t>
            </a:r>
            <a:r>
              <a:rPr lang="ru-RU" sz="1800" b="1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задачами прогнозирования дополнительных потребностей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заказа являются: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дополнительной потребности;</a:t>
            </a:r>
          </a:p>
          <a:p>
            <a:pPr algn="just">
              <a:spcBef>
                <a:spcPts val="600"/>
              </a:spcBef>
            </a:pPr>
            <a:r>
              <a:rPr lang="ru-RU" sz="1800" b="1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подготовки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молодых специалистов, рабочих, служащих </a:t>
            </a:r>
            <a:r>
              <a:rPr lang="ru-RU" sz="1800" b="1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установления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учреждением образования </a:t>
            </a:r>
            <a:r>
              <a:rPr lang="ru-RU" sz="1800" b="1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цифр приема на основании заказа с учетом возможностей учреждений образования и демографической ситуации</a:t>
            </a:r>
            <a:r>
              <a:rPr lang="ru-RU" sz="1800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молодых специалистов, рабочих, 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18330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7854" y="720609"/>
            <a:ext cx="4993563" cy="25226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Прогнозирование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дополнительных потребностей и формирование заказа </a:t>
            </a: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осуществляются в автоматизированной информационной системе 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«Подготовка прогнозных показателей приема и формирование органами государственного управления заказа на подготовку квалифицированных кадров»</a:t>
            </a:r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9536E47-9631-1F66-6D04-8C719B986F5E}"/>
              </a:ext>
            </a:extLst>
          </p:cNvPr>
          <p:cNvSpPr txBox="1">
            <a:spLocks/>
          </p:cNvSpPr>
          <p:nvPr/>
        </p:nvSpPr>
        <p:spPr>
          <a:xfrm>
            <a:off x="7132572" y="3597917"/>
            <a:ext cx="5064129" cy="46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прогнозирование дополнительной потребности:</a:t>
            </a:r>
          </a:p>
          <a:p>
            <a:pPr indent="342900"/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специалистов с общим и специальным </a:t>
            </a:r>
            <a:r>
              <a:rPr lang="ru-RU" sz="1800" u="sng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высшим образованием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рабочих и специалистов</a:t>
            </a:r>
            <a:r>
              <a:rPr lang="ru-RU" sz="1800" u="sng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со средним специальным образованием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10-летний период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indent="342900"/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рабочих и служащих </a:t>
            </a:r>
            <a:r>
              <a:rPr lang="ru-RU" sz="1800" u="sng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профессионально-техническим образованием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5-летний период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FB2179A-C140-ED5A-FD64-C6AE8E54E7D1}"/>
              </a:ext>
            </a:extLst>
          </p:cNvPr>
          <p:cNvGrpSpPr/>
          <p:nvPr/>
        </p:nvGrpSpPr>
        <p:grpSpPr>
          <a:xfrm>
            <a:off x="315736" y="720609"/>
            <a:ext cx="6677776" cy="5131031"/>
            <a:chOff x="149270" y="1447225"/>
            <a:chExt cx="6513779" cy="5131031"/>
          </a:xfrm>
        </p:grpSpPr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37840219-4B55-34D6-EE35-703969D8AD7A}"/>
                </a:ext>
              </a:extLst>
            </p:cNvPr>
            <p:cNvSpPr txBox="1"/>
            <p:nvPr/>
          </p:nvSpPr>
          <p:spPr>
            <a:xfrm>
              <a:off x="943551" y="3347304"/>
              <a:ext cx="2686005" cy="12132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chemeClr val="tx1"/>
                  </a:solidFill>
                </a:rPr>
                <a:t>Прогнозирование дополнительной потребности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BE438C3-7F06-D7B8-56DC-56A98C4C68BD}"/>
                </a:ext>
              </a:extLst>
            </p:cNvPr>
            <p:cNvGrpSpPr/>
            <p:nvPr/>
          </p:nvGrpSpPr>
          <p:grpSpPr>
            <a:xfrm>
              <a:off x="376310" y="1447225"/>
              <a:ext cx="3262746" cy="1085850"/>
              <a:chOff x="2551873" y="2562130"/>
              <a:chExt cx="3055081" cy="1652154"/>
            </a:xfrm>
            <a:solidFill>
              <a:srgbClr val="9CBBEE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D851357-A91E-A6B8-89EC-B631384E8354}"/>
                  </a:ext>
                </a:extLst>
              </p:cNvPr>
              <p:cNvSpPr/>
              <p:nvPr/>
            </p:nvSpPr>
            <p:spPr>
              <a:xfrm>
                <a:off x="2551873" y="2562130"/>
                <a:ext cx="3055081" cy="16521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Прямоугольник: скругленные углы 4">
                <a:extLst>
                  <a:ext uri="{FF2B5EF4-FFF2-40B4-BE49-F238E27FC236}">
                    <a16:creationId xmlns:a16="http://schemas.microsoft.com/office/drawing/2014/main" id="{C8ABE32C-E3F6-E643-108C-B1CB23F134A1}"/>
                  </a:ext>
                </a:extLst>
              </p:cNvPr>
              <p:cNvSpPr txBox="1"/>
              <p:nvPr/>
            </p:nvSpPr>
            <p:spPr>
              <a:xfrm>
                <a:off x="2632525" y="2642782"/>
                <a:ext cx="2893777" cy="1490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lvl="0" algn="ctr"/>
                <a:r>
                  <a:rPr lang="ru-RU" dirty="0">
                    <a:solidFill>
                      <a:schemeClr val="tx1"/>
                    </a:solidFill>
                  </a:rPr>
                  <a:t>Изменение количественного и качественного состава работников организации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E8F82C0-60E5-2169-F91F-2E02D18E1701}"/>
                </a:ext>
              </a:extLst>
            </p:cNvPr>
            <p:cNvGrpSpPr/>
            <p:nvPr/>
          </p:nvGrpSpPr>
          <p:grpSpPr>
            <a:xfrm>
              <a:off x="4044761" y="4987940"/>
              <a:ext cx="2243191" cy="1269419"/>
              <a:chOff x="2551873" y="2562130"/>
              <a:chExt cx="3055081" cy="1652154"/>
            </a:xfrm>
            <a:solidFill>
              <a:srgbClr val="9CBBEE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4C451BCF-7B98-5A73-5035-B1DBED490F1B}"/>
                  </a:ext>
                </a:extLst>
              </p:cNvPr>
              <p:cNvSpPr/>
              <p:nvPr/>
            </p:nvSpPr>
            <p:spPr>
              <a:xfrm>
                <a:off x="2551873" y="2562130"/>
                <a:ext cx="3055081" cy="16521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Прямоугольник: скругленные углы 4">
                <a:extLst>
                  <a:ext uri="{FF2B5EF4-FFF2-40B4-BE49-F238E27FC236}">
                    <a16:creationId xmlns:a16="http://schemas.microsoft.com/office/drawing/2014/main" id="{CED1644B-6C9B-8CF6-D97F-FD7C70B2967C}"/>
                  </a:ext>
                </a:extLst>
              </p:cNvPr>
              <p:cNvSpPr txBox="1"/>
              <p:nvPr/>
            </p:nvSpPr>
            <p:spPr>
              <a:xfrm>
                <a:off x="2632525" y="2642782"/>
                <a:ext cx="2885745" cy="1490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lvl="0" algn="ctr"/>
                <a:r>
                  <a:rPr lang="ru-RU" sz="2000" dirty="0">
                    <a:solidFill>
                      <a:schemeClr val="tx1"/>
                    </a:solidFill>
                  </a:rPr>
                  <a:t>Прогноз потребности отрасли / организации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356CAD2-B865-DE1A-F7BB-036B1EABEE95}"/>
                </a:ext>
              </a:extLst>
            </p:cNvPr>
            <p:cNvGrpSpPr/>
            <p:nvPr/>
          </p:nvGrpSpPr>
          <p:grpSpPr>
            <a:xfrm>
              <a:off x="149270" y="5492406"/>
              <a:ext cx="2466583" cy="1085850"/>
              <a:chOff x="2551873" y="2562130"/>
              <a:chExt cx="3055081" cy="1652154"/>
            </a:xfrm>
            <a:solidFill>
              <a:srgbClr val="9CBBEE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AA9F332A-370C-E270-CCD4-307FDB3FD0D4}"/>
                  </a:ext>
                </a:extLst>
              </p:cNvPr>
              <p:cNvSpPr/>
              <p:nvPr/>
            </p:nvSpPr>
            <p:spPr>
              <a:xfrm>
                <a:off x="2551873" y="2562130"/>
                <a:ext cx="3055081" cy="16521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рямоугольник: скругленные углы 4">
                <a:extLst>
                  <a:ext uri="{FF2B5EF4-FFF2-40B4-BE49-F238E27FC236}">
                    <a16:creationId xmlns:a16="http://schemas.microsoft.com/office/drawing/2014/main" id="{1469B91E-7E27-50CD-2FBA-C473A00817DC}"/>
                  </a:ext>
                </a:extLst>
              </p:cNvPr>
              <p:cNvSpPr txBox="1"/>
              <p:nvPr/>
            </p:nvSpPr>
            <p:spPr>
              <a:xfrm>
                <a:off x="2632525" y="2642782"/>
                <a:ext cx="2893777" cy="1490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lvl="0" algn="ctr"/>
                <a:r>
                  <a:rPr lang="ru-RU" sz="2000" dirty="0">
                    <a:solidFill>
                      <a:schemeClr val="tx1"/>
                    </a:solidFill>
                  </a:rPr>
                  <a:t>Программа развития отрасли / организации</a:t>
                </a:r>
              </a:p>
            </p:txBody>
          </p:sp>
        </p:grp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52E8B7FC-D331-598E-8B75-A12C08CF5830}"/>
                </a:ext>
              </a:extLst>
            </p:cNvPr>
            <p:cNvSpPr/>
            <p:nvPr/>
          </p:nvSpPr>
          <p:spPr>
            <a:xfrm rot="2640398">
              <a:off x="677575" y="2764002"/>
              <a:ext cx="780382" cy="299368"/>
            </a:xfrm>
            <a:prstGeom prst="rightArrow">
              <a:avLst>
                <a:gd name="adj1" fmla="val 50000"/>
                <a:gd name="adj2" fmla="val 97271"/>
              </a:avLst>
            </a:prstGeom>
            <a:solidFill>
              <a:srgbClr val="9C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348E63F7-3E5E-E5C3-23EA-7A861BBC0AE8}"/>
                </a:ext>
              </a:extLst>
            </p:cNvPr>
            <p:cNvSpPr/>
            <p:nvPr/>
          </p:nvSpPr>
          <p:spPr>
            <a:xfrm rot="12576248">
              <a:off x="3683496" y="4529420"/>
              <a:ext cx="716724" cy="280736"/>
            </a:xfrm>
            <a:prstGeom prst="rightArrow">
              <a:avLst>
                <a:gd name="adj1" fmla="val 50000"/>
                <a:gd name="adj2" fmla="val 102021"/>
              </a:avLst>
            </a:prstGeom>
            <a:solidFill>
              <a:srgbClr val="9C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F32C0523-A737-6A9B-4EF1-4C6E6BB6223B}"/>
                </a:ext>
              </a:extLst>
            </p:cNvPr>
            <p:cNvSpPr/>
            <p:nvPr/>
          </p:nvSpPr>
          <p:spPr>
            <a:xfrm rot="18262359">
              <a:off x="527322" y="4799836"/>
              <a:ext cx="722682" cy="338061"/>
            </a:xfrm>
            <a:prstGeom prst="rightArrow">
              <a:avLst>
                <a:gd name="adj1" fmla="val 50000"/>
                <a:gd name="adj2" fmla="val 92459"/>
              </a:avLst>
            </a:prstGeom>
            <a:solidFill>
              <a:srgbClr val="9C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D2F95BD-2EF6-E028-EFCD-8CFA6F378461}"/>
                </a:ext>
              </a:extLst>
            </p:cNvPr>
            <p:cNvGrpSpPr/>
            <p:nvPr/>
          </p:nvGrpSpPr>
          <p:grpSpPr>
            <a:xfrm>
              <a:off x="4419858" y="2331676"/>
              <a:ext cx="2243191" cy="1269419"/>
              <a:chOff x="2676401" y="2167426"/>
              <a:chExt cx="3055081" cy="1652154"/>
            </a:xfrm>
            <a:solidFill>
              <a:srgbClr val="9CBBEE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14DEF55A-D979-F230-926E-D7850CEFE330}"/>
                  </a:ext>
                </a:extLst>
              </p:cNvPr>
              <p:cNvSpPr/>
              <p:nvPr/>
            </p:nvSpPr>
            <p:spPr>
              <a:xfrm>
                <a:off x="2676401" y="2167426"/>
                <a:ext cx="3055081" cy="16521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рямоугольник: скругленные углы 4">
                <a:extLst>
                  <a:ext uri="{FF2B5EF4-FFF2-40B4-BE49-F238E27FC236}">
                    <a16:creationId xmlns:a16="http://schemas.microsoft.com/office/drawing/2014/main" id="{346A7EAA-D444-29A6-AFE5-DA2F05C39E61}"/>
                  </a:ext>
                </a:extLst>
              </p:cNvPr>
              <p:cNvSpPr txBox="1"/>
              <p:nvPr/>
            </p:nvSpPr>
            <p:spPr>
              <a:xfrm>
                <a:off x="2766510" y="2248078"/>
                <a:ext cx="2885745" cy="133417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lvl="0" algn="ctr"/>
                <a:r>
                  <a:rPr lang="ru-RU" sz="2000" dirty="0">
                    <a:solidFill>
                      <a:schemeClr val="tx1"/>
                    </a:solidFill>
                  </a:rPr>
                  <a:t>Бизнес-план развития организации</a:t>
                </a:r>
              </a:p>
            </p:txBody>
          </p:sp>
        </p:grp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7C7BC415-61F4-D453-5D78-439943E128D7}"/>
                </a:ext>
              </a:extLst>
            </p:cNvPr>
            <p:cNvSpPr/>
            <p:nvPr/>
          </p:nvSpPr>
          <p:spPr>
            <a:xfrm rot="9396987">
              <a:off x="3614772" y="3025811"/>
              <a:ext cx="620834" cy="278053"/>
            </a:xfrm>
            <a:prstGeom prst="rightArrow">
              <a:avLst>
                <a:gd name="adj1" fmla="val 50000"/>
                <a:gd name="adj2" fmla="val 102021"/>
              </a:avLst>
            </a:prstGeom>
            <a:solidFill>
              <a:srgbClr val="9C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8*224"/>
  <p:tag name="TABLE_ENDDRAG_RECT" val="54*230*658*22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3956</Words>
  <Application>Microsoft Office PowerPoint</Application>
  <PresentationFormat>Широкоэкранный</PresentationFormat>
  <Paragraphs>467</Paragraphs>
  <Slides>51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Roboto</vt:lpstr>
      <vt:lpstr>Times New Roman</vt:lpstr>
      <vt:lpstr>TimesNewRomanPSMT</vt:lpstr>
      <vt:lpstr>Wingdings</vt:lpstr>
      <vt:lpstr>Wingdings 3</vt:lpstr>
      <vt:lpstr>Тема Office</vt:lpstr>
      <vt:lpstr>1_363</vt:lpstr>
      <vt:lpstr>2_Custom Design</vt:lpstr>
      <vt:lpstr>Презентация PowerPoint</vt:lpstr>
      <vt:lpstr>Презентация PowerPoint</vt:lpstr>
      <vt:lpstr>РЕЗУЛЬТАТЫ ОПРОСА ВЫПУСКНИКОВ О ФАКТОРАХ, ВЛИЯЮЩИХ НА  ЗАКРЕПЛЕНИЕ МОЛОДЫХ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«О порядке прогнозирования дополнительных потребностей в молодых специалистах, рабочих, служащих, формирования заказа на их подготовку и установления контрольных цифр приема для получения профессионально-технического, среднего специального, высшего образования за счет средств республиканского и (или) местных бюджетов», утвержденное постановлением Совета Министров Республики Беларусь 31 августа 2022 г. № 572 «О вопросах реализации образовательных программ»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Заказчики, заинтересованные в целевой подготовке специалистов, рабочих, ежегодно  подают заявки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</vt:lpstr>
      <vt:lpstr>ПОЛОЖЕНИЕ о целевой  подготовке специалистов, рабочих, служащих </vt:lpstr>
      <vt:lpstr>Срок обязательной работы при направлении на работу                                     </vt:lpstr>
      <vt:lpstr> Кодекс Республики Беларусь об образовании Статья 78. Возмещение в республиканский и (или) местные бюджеты средств, затраченных государством на подготовку научного работника высшей квалификации, специалиста, рабочего, служащего</vt:lpstr>
      <vt:lpstr>Презентация PowerPoint</vt:lpstr>
      <vt:lpstr>Презентация PowerPoint</vt:lpstr>
      <vt:lpstr>Презентация PowerPoint</vt:lpstr>
      <vt:lpstr>Постановление Совета Министров Республики Беларусь от 31.08.2022 № 572 «О ВОПРОСАХ РЕАЛИЗАЦИИ ОБРАЗОВАТЕЛЬНЫХ ПРОГРАММ»  ПОЛОЖЕНИЕ О БАЗОВОЙ ОРГАНИЗАЦИИ УЧРЕЖДЕНИЯ ОБРАЗОВАНИЯ </vt:lpstr>
      <vt:lpstr>Презентация PowerPoint</vt:lpstr>
      <vt:lpstr>ПОРЯДОК ЗАКЛЮЧЕНИЯ, ИЗМЕНЕНИЯ И РАСТОРЖЕНИЯ ДОГОВОРА О ВЗАИМОДЕЙСТВИИ</vt:lpstr>
      <vt:lpstr>Приложение к договору о взаимодействии учреждения образования с организацией - заказчиком кадров при подготовке специалистов, рабочих, служащих   </vt:lpstr>
      <vt:lpstr>Презентация PowerPoint</vt:lpstr>
      <vt:lpstr>Презентация PowerPoint</vt:lpstr>
      <vt:lpstr>Презентация PowerPoint</vt:lpstr>
      <vt:lpstr>Организация обеспечивает проведение производственного обучения (практики), его документальное оформление, в том числе:</vt:lpstr>
      <vt:lpstr>Руководство производственным обучением (практикой) </vt:lpstr>
      <vt:lpstr>НАЛОГОВЫЙ КОДЕКС РЕСПУБЛИКИ БЕЛАРУСЬ (ОСОБЕННАЯ ЧАСТЬ)  29 декабря 2009 г. № 71-З (изменения и дополнения от 13.12.2024 № 47-З)</vt:lpstr>
      <vt:lpstr>Презентация PowerPoint</vt:lpstr>
      <vt:lpstr>Система нормативных документов, регламентирующих организацию обучения взрослых </vt:lpstr>
      <vt:lpstr>ТРУДОВОЙ КОДЕКС РЕСПУБЛИКИ БЕЛАРУСЬ</vt:lpstr>
      <vt:lpstr>Статья 252. Иные организации, индивидуальные предприниматели, осуществляющие образовательную деятельность, реализующие образовательные программы дополнительного образования взрослых</vt:lpstr>
      <vt:lpstr>Обучение на рабочем месте</vt:lpstr>
      <vt:lpstr>Презентация PowerPoint</vt:lpstr>
      <vt:lpstr>Постановление Министерства образования Республики Беларусь, Министерства труда и социальной защиты Республики Беларусь от 30 января 2018 №7/14 «Об установлении перечня профессий для подготовки рабочих» (изменения от 09.04.2025)</vt:lpstr>
      <vt:lpstr>Организация обучения на предприятии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Володько Галина</dc:creator>
  <cp:lastModifiedBy>user</cp:lastModifiedBy>
  <cp:revision>217</cp:revision>
  <cp:lastPrinted>2025-09-09T09:03:38Z</cp:lastPrinted>
  <dcterms:created xsi:type="dcterms:W3CDTF">2024-10-11T08:08:00Z</dcterms:created>
  <dcterms:modified xsi:type="dcterms:W3CDTF">2025-10-10T08:36:40Z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7029A50E12BA43C9A47F6FAE284084D7_13</vt:lpwstr>
  </property>
  <property fmtid="{D5CDD505-2E9C-101B-9397-08002B2CF9AE}" pid="3" name="KSOProductBuildVer">
    <vt:lpwstr>1049-12.2.0.19805</vt:lpwstr>
  </property>
</Properties>
</file>